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12192000" cy="6858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6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BDA1A-9C6F-4D83-9364-6F5C7B8AC71B}" type="datetimeFigureOut">
              <a:rPr lang="en-US"/>
              <a:pPr>
                <a:defRPr/>
              </a:pPr>
              <a:t>3/24/2022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C9F75-F65B-44CE-89ED-DEA78297C0F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1" i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2400" b="0" i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16C75-1CF9-4632-8F40-0B53A7E71E60}" type="datetimeFigureOut">
              <a:rPr lang="en-US"/>
              <a:pPr>
                <a:defRPr/>
              </a:pPr>
              <a:t>3/24/2022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C783B-BACB-45B0-BB09-A22BE0698DF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1" i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0A072-97C6-4E75-97D2-AF2AC0EC00BE}" type="datetimeFigureOut">
              <a:rPr lang="en-US"/>
              <a:pPr>
                <a:defRPr/>
              </a:pPr>
              <a:t>3/24/2022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CC6D-6971-4C2F-921A-B65D5CABED3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1" i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675A-DD83-459F-93F2-EADE6EC9E203}" type="datetimeFigureOut">
              <a:rPr lang="en-US"/>
              <a:pPr>
                <a:defRPr/>
              </a:pPr>
              <a:t>3/24/2022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D4A65-056D-429F-BCA5-592E14C14DE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C4EA83-5211-4D9E-ACEF-0C764C3AE9E0}" type="datetimeFigureOut">
              <a:rPr lang="en-US"/>
              <a:pPr>
                <a:defRPr/>
              </a:pPr>
              <a:t>3/24/2022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F0876A-BB99-4A9F-945E-0AFF647304B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614025" y="276225"/>
            <a:ext cx="976313" cy="10826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ea typeface="+mn-ea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481013" y="1249363"/>
            <a:ext cx="1452562" cy="452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lvl="0"/>
            <a:endParaRPr lang="zh-CN" altLang="zh-CN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481013" y="1679575"/>
            <a:ext cx="5816600" cy="4779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lvl="0"/>
            <a:endParaRPr lang="zh-CN" altLang="zh-CN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963" y="6378575"/>
            <a:ext cx="390207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2906D4-43D1-47FD-A6E1-B2943E345AF8}" type="datetimeFigureOut">
              <a:rPr lang="en-US"/>
              <a:pPr>
                <a:defRPr/>
              </a:pPr>
              <a:t>3/24/2022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8C6BEE-205E-43AE-A50A-5A47C6C6949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9.png"/><Relationship Id="rId7" Type="http://schemas.openxmlformats.org/officeDocument/2006/relationships/image" Target="../media/image52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38.png"/><Relationship Id="rId9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png"/><Relationship Id="rId7" Type="http://schemas.openxmlformats.org/officeDocument/2006/relationships/image" Target="../media/image6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png"/><Relationship Id="rId7" Type="http://schemas.openxmlformats.org/officeDocument/2006/relationships/image" Target="../media/image68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png"/><Relationship Id="rId9" Type="http://schemas.openxmlformats.org/officeDocument/2006/relationships/image" Target="../media/image7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18" Type="http://schemas.openxmlformats.org/officeDocument/2006/relationships/image" Target="../media/image88.png"/><Relationship Id="rId3" Type="http://schemas.openxmlformats.org/officeDocument/2006/relationships/image" Target="../media/image73.png"/><Relationship Id="rId7" Type="http://schemas.openxmlformats.org/officeDocument/2006/relationships/image" Target="../media/image77.jpeg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" Type="http://schemas.openxmlformats.org/officeDocument/2006/relationships/image" Target="../media/image72.png"/><Relationship Id="rId16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10" Type="http://schemas.openxmlformats.org/officeDocument/2006/relationships/image" Target="../media/image80.png"/><Relationship Id="rId19" Type="http://schemas.openxmlformats.org/officeDocument/2006/relationships/image" Target="../media/image89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object 2"/>
          <p:cNvSpPr>
            <a:spLocks noChangeArrowheads="1"/>
          </p:cNvSpPr>
          <p:nvPr/>
        </p:nvSpPr>
        <p:spPr bwMode="auto">
          <a:xfrm>
            <a:off x="3211513" y="650875"/>
            <a:ext cx="2978150" cy="5984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0" name="object 3"/>
          <p:cNvSpPr>
            <a:spLocks noChangeArrowheads="1"/>
          </p:cNvSpPr>
          <p:nvPr/>
        </p:nvSpPr>
        <p:spPr bwMode="auto">
          <a:xfrm>
            <a:off x="6257925" y="668338"/>
            <a:ext cx="717550" cy="56038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1" name="object 4"/>
          <p:cNvSpPr>
            <a:spLocks noChangeArrowheads="1"/>
          </p:cNvSpPr>
          <p:nvPr/>
        </p:nvSpPr>
        <p:spPr bwMode="auto">
          <a:xfrm>
            <a:off x="7002463" y="708025"/>
            <a:ext cx="1371600" cy="5080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2" name="object 5"/>
          <p:cNvSpPr>
            <a:spLocks noChangeArrowheads="1"/>
          </p:cNvSpPr>
          <p:nvPr/>
        </p:nvSpPr>
        <p:spPr bwMode="auto">
          <a:xfrm>
            <a:off x="8316913" y="619125"/>
            <a:ext cx="766762" cy="65246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3" name="object 6"/>
          <p:cNvSpPr>
            <a:spLocks noChangeArrowheads="1"/>
          </p:cNvSpPr>
          <p:nvPr/>
        </p:nvSpPr>
        <p:spPr bwMode="auto">
          <a:xfrm>
            <a:off x="1168400" y="1538288"/>
            <a:ext cx="6873875" cy="655637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4" name="object 7"/>
          <p:cNvSpPr>
            <a:spLocks noChangeArrowheads="1"/>
          </p:cNvSpPr>
          <p:nvPr/>
        </p:nvSpPr>
        <p:spPr bwMode="auto">
          <a:xfrm>
            <a:off x="8035925" y="1550988"/>
            <a:ext cx="3038475" cy="61277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5" name="object 8"/>
          <p:cNvSpPr>
            <a:spLocks noChangeArrowheads="1"/>
          </p:cNvSpPr>
          <p:nvPr/>
        </p:nvSpPr>
        <p:spPr bwMode="auto">
          <a:xfrm>
            <a:off x="1976438" y="2459038"/>
            <a:ext cx="8331200" cy="62547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6" name="object 9"/>
          <p:cNvSpPr txBox="1">
            <a:spLocks noChangeArrowheads="1"/>
          </p:cNvSpPr>
          <p:nvPr/>
        </p:nvSpPr>
        <p:spPr bwMode="auto">
          <a:xfrm>
            <a:off x="2509838" y="3422650"/>
            <a:ext cx="381000" cy="2157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065" rIns="0" bIns="0">
            <a:spAutoFit/>
          </a:bodyPr>
          <a:lstStyle/>
          <a:p>
            <a:pPr marL="12700" algn="just">
              <a:spcBef>
                <a:spcPts val="100"/>
              </a:spcBef>
            </a:pPr>
            <a:r>
              <a:rPr lang="zh-CN" altLang="en-US" sz="2800" b="1">
                <a:solidFill>
                  <a:srgbClr val="EC7C3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做 优 质 好 茶</a:t>
            </a:r>
            <a:endParaRPr lang="zh-CN" altLang="en-US" sz="280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177" name="object 10"/>
          <p:cNvSpPr txBox="1">
            <a:spLocks noChangeArrowheads="1"/>
          </p:cNvSpPr>
          <p:nvPr/>
        </p:nvSpPr>
        <p:spPr bwMode="auto">
          <a:xfrm>
            <a:off x="9069388" y="3422650"/>
            <a:ext cx="379412" cy="2159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065" rIns="0" bIns="0">
            <a:spAutoFit/>
          </a:bodyPr>
          <a:lstStyle/>
          <a:p>
            <a:pPr marL="12700" algn="just">
              <a:spcBef>
                <a:spcPts val="100"/>
              </a:spcBef>
            </a:pPr>
            <a:r>
              <a:rPr lang="zh-CN" altLang="en-US" sz="2800" b="1">
                <a:solidFill>
                  <a:srgbClr val="EC7C3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品 百 味 人 生</a:t>
            </a:r>
            <a:endParaRPr lang="zh-CN" altLang="en-US" sz="280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178" name="object 11"/>
          <p:cNvSpPr>
            <a:spLocks noChangeArrowheads="1"/>
          </p:cNvSpPr>
          <p:nvPr/>
        </p:nvSpPr>
        <p:spPr bwMode="auto">
          <a:xfrm>
            <a:off x="3543300" y="2527300"/>
            <a:ext cx="4332288" cy="4330700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object 2"/>
          <p:cNvSpPr>
            <a:spLocks noGrp="1"/>
          </p:cNvSpPr>
          <p:nvPr>
            <p:ph type="title"/>
          </p:nvPr>
        </p:nvSpPr>
        <p:spPr>
          <a:xfrm>
            <a:off x="5720080" y="682625"/>
            <a:ext cx="3104515" cy="427355"/>
          </a:xfrm>
        </p:spPr>
        <p:txBody>
          <a:bodyPr wrap="square" tIns="12700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2400" smtClean="0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口感浓厚，花香怡人</a:t>
            </a:r>
            <a:endParaRPr lang="zh-CN" altLang="en-US" sz="2400" smtClean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6386" name="object 3"/>
          <p:cNvSpPr>
            <a:spLocks noChangeArrowheads="1"/>
          </p:cNvSpPr>
          <p:nvPr/>
        </p:nvSpPr>
        <p:spPr bwMode="auto">
          <a:xfrm>
            <a:off x="576263" y="547688"/>
            <a:ext cx="1398587" cy="49053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6387" name="object 4"/>
          <p:cNvSpPr>
            <a:spLocks noChangeArrowheads="1"/>
          </p:cNvSpPr>
          <p:nvPr/>
        </p:nvSpPr>
        <p:spPr bwMode="auto">
          <a:xfrm>
            <a:off x="2117725" y="447675"/>
            <a:ext cx="2063750" cy="68738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6388" name="object 5"/>
          <p:cNvSpPr>
            <a:spLocks noChangeArrowheads="1"/>
          </p:cNvSpPr>
          <p:nvPr/>
        </p:nvSpPr>
        <p:spPr bwMode="auto">
          <a:xfrm>
            <a:off x="4370388" y="765175"/>
            <a:ext cx="1195387" cy="1095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6389" name="object 6"/>
          <p:cNvSpPr txBox="1">
            <a:spLocks noChangeArrowheads="1"/>
          </p:cNvSpPr>
          <p:nvPr/>
        </p:nvSpPr>
        <p:spPr bwMode="auto">
          <a:xfrm>
            <a:off x="481013" y="1376363"/>
            <a:ext cx="2571750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铁观音本次共推出三种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6390" name="object 7"/>
          <p:cNvSpPr txBox="1">
            <a:spLocks noChangeArrowheads="1"/>
          </p:cNvSpPr>
          <p:nvPr/>
        </p:nvSpPr>
        <p:spPr bwMode="auto">
          <a:xfrm>
            <a:off x="4256088" y="1376363"/>
            <a:ext cx="2316162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茶叶产地均来自福建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95288" y="1812925"/>
          <a:ext cx="7221537" cy="1530352"/>
        </p:xfrm>
        <a:graphic>
          <a:graphicData uri="http://schemas.openxmlformats.org/drawingml/2006/table">
            <a:tbl>
              <a:tblPr/>
              <a:tblGrid>
                <a:gridCol w="2406650"/>
                <a:gridCol w="2406650"/>
                <a:gridCol w="2408237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茶叶名称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市场价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工会专供价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铁观音（清香）</a:t>
                      </a:r>
                    </a:p>
                  </a:txBody>
                  <a:tcPr marL="0" marR="0" marT="952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92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铁观音（花香）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275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140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铁观音（果香）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460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260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</a:tbl>
          </a:graphicData>
        </a:graphic>
      </p:graphicFrame>
      <p:sp>
        <p:nvSpPr>
          <p:cNvPr id="16412" name="object 9"/>
          <p:cNvSpPr>
            <a:spLocks noChangeArrowheads="1"/>
          </p:cNvSpPr>
          <p:nvPr/>
        </p:nvSpPr>
        <p:spPr bwMode="auto">
          <a:xfrm>
            <a:off x="401638" y="4065588"/>
            <a:ext cx="2332037" cy="2570162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6413" name="object 10"/>
          <p:cNvSpPr txBox="1">
            <a:spLocks noChangeArrowheads="1"/>
          </p:cNvSpPr>
          <p:nvPr/>
        </p:nvSpPr>
        <p:spPr bwMode="auto">
          <a:xfrm>
            <a:off x="754063" y="3752850"/>
            <a:ext cx="16256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铁观音（清香）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6414" name="object 11"/>
          <p:cNvSpPr>
            <a:spLocks noChangeArrowheads="1"/>
          </p:cNvSpPr>
          <p:nvPr/>
        </p:nvSpPr>
        <p:spPr bwMode="auto">
          <a:xfrm>
            <a:off x="7791450" y="4119563"/>
            <a:ext cx="2509838" cy="2519362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6415" name="object 12"/>
          <p:cNvSpPr txBox="1">
            <a:spLocks noChangeArrowheads="1"/>
          </p:cNvSpPr>
          <p:nvPr/>
        </p:nvSpPr>
        <p:spPr bwMode="auto">
          <a:xfrm>
            <a:off x="4570413" y="3765550"/>
            <a:ext cx="16256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铁观音（花香）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6416" name="object 13"/>
          <p:cNvSpPr>
            <a:spLocks noChangeArrowheads="1"/>
          </p:cNvSpPr>
          <p:nvPr/>
        </p:nvSpPr>
        <p:spPr bwMode="auto">
          <a:xfrm>
            <a:off x="3914775" y="4117975"/>
            <a:ext cx="2695575" cy="2522538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6417" name="object 14"/>
          <p:cNvSpPr txBox="1">
            <a:spLocks noChangeArrowheads="1"/>
          </p:cNvSpPr>
          <p:nvPr/>
        </p:nvSpPr>
        <p:spPr bwMode="auto">
          <a:xfrm>
            <a:off x="8232775" y="3765550"/>
            <a:ext cx="16256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铁观音（果香）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object 2"/>
          <p:cNvSpPr>
            <a:spLocks noGrp="1"/>
          </p:cNvSpPr>
          <p:nvPr>
            <p:ph type="title"/>
          </p:nvPr>
        </p:nvSpPr>
        <p:spPr>
          <a:xfrm>
            <a:off x="5024755" y="687705"/>
            <a:ext cx="1509395" cy="427355"/>
          </a:xfrm>
        </p:spPr>
        <p:txBody>
          <a:bodyPr wrap="square" tIns="12700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2400" smtClean="0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经典好茶</a:t>
            </a:r>
            <a:endParaRPr lang="zh-CN" altLang="en-US" sz="2400" smtClean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7410" name="object 3"/>
          <p:cNvSpPr>
            <a:spLocks noChangeArrowheads="1"/>
          </p:cNvSpPr>
          <p:nvPr/>
        </p:nvSpPr>
        <p:spPr bwMode="auto">
          <a:xfrm>
            <a:off x="560388" y="552450"/>
            <a:ext cx="1414462" cy="49053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11" name="object 4"/>
          <p:cNvSpPr>
            <a:spLocks noChangeArrowheads="1"/>
          </p:cNvSpPr>
          <p:nvPr/>
        </p:nvSpPr>
        <p:spPr bwMode="auto">
          <a:xfrm>
            <a:off x="2112963" y="458788"/>
            <a:ext cx="1397000" cy="67468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12" name="object 5"/>
          <p:cNvSpPr>
            <a:spLocks noChangeArrowheads="1"/>
          </p:cNvSpPr>
          <p:nvPr/>
        </p:nvSpPr>
        <p:spPr bwMode="auto">
          <a:xfrm>
            <a:off x="3673475" y="768350"/>
            <a:ext cx="1195388" cy="1111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13" name="object 6"/>
          <p:cNvSpPr txBox="1">
            <a:spLocks noChangeArrowheads="1"/>
          </p:cNvSpPr>
          <p:nvPr/>
        </p:nvSpPr>
        <p:spPr bwMode="auto">
          <a:xfrm>
            <a:off x="481013" y="1376363"/>
            <a:ext cx="2316162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绿茶本次共推出六种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7414" name="object 7"/>
          <p:cNvSpPr txBox="1">
            <a:spLocks noChangeArrowheads="1"/>
          </p:cNvSpPr>
          <p:nvPr/>
        </p:nvSpPr>
        <p:spPr bwMode="auto">
          <a:xfrm>
            <a:off x="4000500" y="1376363"/>
            <a:ext cx="2317750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茶叶产地均来自浙江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95288" y="1752600"/>
          <a:ext cx="7677150" cy="2678116"/>
        </p:xfrm>
        <a:graphic>
          <a:graphicData uri="http://schemas.openxmlformats.org/drawingml/2006/table">
            <a:tbl>
              <a:tblPr/>
              <a:tblGrid>
                <a:gridCol w="2559050"/>
                <a:gridCol w="2559050"/>
                <a:gridCol w="2559050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茶叶名称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市场价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工会专供价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云绿一级</a:t>
                      </a:r>
                    </a:p>
                  </a:txBody>
                  <a:tcPr marL="0" marR="0" marT="952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172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85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云绿特品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320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210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龙井贡壹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460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240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龙井贡叁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625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350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安吉白茶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1280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520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有机玉露（特色果香）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1320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600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sp>
        <p:nvSpPr>
          <p:cNvPr id="17448" name="object 9"/>
          <p:cNvSpPr>
            <a:spLocks noChangeArrowheads="1"/>
          </p:cNvSpPr>
          <p:nvPr/>
        </p:nvSpPr>
        <p:spPr bwMode="auto">
          <a:xfrm>
            <a:off x="8777288" y="1873250"/>
            <a:ext cx="2212975" cy="2263775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49" name="object 10"/>
          <p:cNvSpPr>
            <a:spLocks noChangeArrowheads="1"/>
          </p:cNvSpPr>
          <p:nvPr/>
        </p:nvSpPr>
        <p:spPr bwMode="auto">
          <a:xfrm>
            <a:off x="10125075" y="1482725"/>
            <a:ext cx="1976438" cy="194627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50" name="object 11"/>
          <p:cNvSpPr/>
          <p:nvPr/>
        </p:nvSpPr>
        <p:spPr bwMode="auto">
          <a:xfrm>
            <a:off x="9717088" y="3146425"/>
            <a:ext cx="2162175" cy="938213"/>
          </a:xfrm>
          <a:custGeom>
            <a:avLst/>
            <a:gdLst>
              <a:gd name="T0" fmla="*/ 468005 w 2161540"/>
              <a:gd name="T1" fmla="*/ 938213 h 937260"/>
              <a:gd name="T2" fmla="*/ 0 w 2161540"/>
              <a:gd name="T3" fmla="*/ 468343 h 937260"/>
              <a:gd name="T4" fmla="*/ 468005 w 2161540"/>
              <a:gd name="T5" fmla="*/ 0 h 937260"/>
              <a:gd name="T6" fmla="*/ 468005 w 2161540"/>
              <a:gd name="T7" fmla="*/ 234934 h 937260"/>
              <a:gd name="T8" fmla="*/ 1928425 w 2161540"/>
              <a:gd name="T9" fmla="*/ 234934 h 937260"/>
              <a:gd name="T10" fmla="*/ 2161665 w 2161540"/>
              <a:gd name="T11" fmla="*/ 468343 h 937260"/>
              <a:gd name="T12" fmla="*/ 1927664 w 2161540"/>
              <a:gd name="T13" fmla="*/ 703277 h 937260"/>
              <a:gd name="T14" fmla="*/ 468005 w 2161540"/>
              <a:gd name="T15" fmla="*/ 703277 h 937260"/>
              <a:gd name="T16" fmla="*/ 468005 w 2161540"/>
              <a:gd name="T17" fmla="*/ 938213 h 937260"/>
              <a:gd name="T18" fmla="*/ 1928425 w 2161540"/>
              <a:gd name="T19" fmla="*/ 234934 h 937260"/>
              <a:gd name="T20" fmla="*/ 1693661 w 2161540"/>
              <a:gd name="T21" fmla="*/ 234934 h 937260"/>
              <a:gd name="T22" fmla="*/ 1693661 w 2161540"/>
              <a:gd name="T23" fmla="*/ 0 h 937260"/>
              <a:gd name="T24" fmla="*/ 1928425 w 2161540"/>
              <a:gd name="T25" fmla="*/ 234934 h 937260"/>
              <a:gd name="T26" fmla="*/ 1693661 w 2161540"/>
              <a:gd name="T27" fmla="*/ 938213 h 937260"/>
              <a:gd name="T28" fmla="*/ 1693661 w 2161540"/>
              <a:gd name="T29" fmla="*/ 703277 h 937260"/>
              <a:gd name="T30" fmla="*/ 1927664 w 2161540"/>
              <a:gd name="T31" fmla="*/ 703277 h 937260"/>
              <a:gd name="T32" fmla="*/ 1693661 w 2161540"/>
              <a:gd name="T33" fmla="*/ 938213 h 93726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161540"/>
              <a:gd name="T52" fmla="*/ 0 h 937260"/>
              <a:gd name="T53" fmla="*/ 2161540 w 2161540"/>
              <a:gd name="T54" fmla="*/ 937260 h 93726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161540" h="937260">
                <a:moveTo>
                  <a:pt x="467868" y="937260"/>
                </a:moveTo>
                <a:lnTo>
                  <a:pt x="0" y="467867"/>
                </a:lnTo>
                <a:lnTo>
                  <a:pt x="467868" y="0"/>
                </a:lnTo>
                <a:lnTo>
                  <a:pt x="467868" y="234695"/>
                </a:lnTo>
                <a:lnTo>
                  <a:pt x="1927859" y="234695"/>
                </a:lnTo>
                <a:lnTo>
                  <a:pt x="2161031" y="467867"/>
                </a:lnTo>
                <a:lnTo>
                  <a:pt x="1927098" y="702563"/>
                </a:lnTo>
                <a:lnTo>
                  <a:pt x="467868" y="702563"/>
                </a:lnTo>
                <a:lnTo>
                  <a:pt x="467868" y="937260"/>
                </a:lnTo>
                <a:close/>
              </a:path>
              <a:path w="2161540" h="937260">
                <a:moveTo>
                  <a:pt x="1927859" y="234695"/>
                </a:moveTo>
                <a:lnTo>
                  <a:pt x="1693164" y="234695"/>
                </a:lnTo>
                <a:lnTo>
                  <a:pt x="1693164" y="0"/>
                </a:lnTo>
                <a:lnTo>
                  <a:pt x="1927859" y="234695"/>
                </a:lnTo>
                <a:close/>
              </a:path>
              <a:path w="2161540" h="937260">
                <a:moveTo>
                  <a:pt x="1693164" y="937260"/>
                </a:moveTo>
                <a:lnTo>
                  <a:pt x="1693164" y="702563"/>
                </a:lnTo>
                <a:lnTo>
                  <a:pt x="1927098" y="702563"/>
                </a:lnTo>
                <a:lnTo>
                  <a:pt x="1693164" y="937260"/>
                </a:lnTo>
                <a:close/>
              </a:path>
            </a:pathLst>
          </a:custGeom>
          <a:solidFill>
            <a:srgbClr val="D5E2BB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51" name="object 12"/>
          <p:cNvSpPr/>
          <p:nvPr/>
        </p:nvSpPr>
        <p:spPr bwMode="auto">
          <a:xfrm>
            <a:off x="9699625" y="3116263"/>
            <a:ext cx="2197100" cy="998537"/>
          </a:xfrm>
          <a:custGeom>
            <a:avLst/>
            <a:gdLst>
              <a:gd name="T0" fmla="*/ 498690 w 2197100"/>
              <a:gd name="T1" fmla="*/ 0 h 998220"/>
              <a:gd name="T2" fmla="*/ 473278 w 2197100"/>
              <a:gd name="T3" fmla="*/ 61372 h 998220"/>
              <a:gd name="T4" fmla="*/ 26936 w 2197100"/>
              <a:gd name="T5" fmla="*/ 508122 h 998220"/>
              <a:gd name="T6" fmla="*/ 473290 w 2197100"/>
              <a:gd name="T7" fmla="*/ 967602 h 998220"/>
              <a:gd name="T8" fmla="*/ 1697812 w 2197100"/>
              <a:gd name="T9" fmla="*/ 264917 h 998220"/>
              <a:gd name="T10" fmla="*/ 1723212 w 2197100"/>
              <a:gd name="T11" fmla="*/ 30680 h 998220"/>
              <a:gd name="T12" fmla="*/ 1723212 w 2197100"/>
              <a:gd name="T13" fmla="*/ 252213 h 998220"/>
              <a:gd name="T14" fmla="*/ 473290 w 2197100"/>
              <a:gd name="T15" fmla="*/ 61360 h 998220"/>
              <a:gd name="T16" fmla="*/ 473290 w 2197100"/>
              <a:gd name="T17" fmla="*/ 61360 h 998220"/>
              <a:gd name="T18" fmla="*/ 473290 w 2197100"/>
              <a:gd name="T19" fmla="*/ 61360 h 998220"/>
              <a:gd name="T20" fmla="*/ 498690 w 2197100"/>
              <a:gd name="T21" fmla="*/ 30680 h 998220"/>
              <a:gd name="T22" fmla="*/ 498690 w 2197100"/>
              <a:gd name="T23" fmla="*/ 264917 h 998220"/>
              <a:gd name="T24" fmla="*/ 1723212 w 2197100"/>
              <a:gd name="T25" fmla="*/ 61372 h 998220"/>
              <a:gd name="T26" fmla="*/ 1723212 w 2197100"/>
              <a:gd name="T27" fmla="*/ 61372 h 998220"/>
              <a:gd name="T28" fmla="*/ 1723212 w 2197100"/>
              <a:gd name="T29" fmla="*/ 30680 h 998220"/>
              <a:gd name="T30" fmla="*/ 2169552 w 2197100"/>
              <a:gd name="T31" fmla="*/ 490160 h 998220"/>
              <a:gd name="T32" fmla="*/ 485990 w 2197100"/>
              <a:gd name="T33" fmla="*/ 252213 h 998220"/>
              <a:gd name="T34" fmla="*/ 1697812 w 2197100"/>
              <a:gd name="T35" fmla="*/ 264917 h 998220"/>
              <a:gd name="T36" fmla="*/ 1697812 w 2197100"/>
              <a:gd name="T37" fmla="*/ 252213 h 998220"/>
              <a:gd name="T38" fmla="*/ 1697812 w 2197100"/>
              <a:gd name="T39" fmla="*/ 264917 h 998220"/>
              <a:gd name="T40" fmla="*/ 1723212 w 2197100"/>
              <a:gd name="T41" fmla="*/ 264917 h 998220"/>
              <a:gd name="T42" fmla="*/ 35910 w 2197100"/>
              <a:gd name="T43" fmla="*/ 499140 h 998220"/>
              <a:gd name="T44" fmla="*/ 26936 w 2197100"/>
              <a:gd name="T45" fmla="*/ 490160 h 998220"/>
              <a:gd name="T46" fmla="*/ 2169552 w 2197100"/>
              <a:gd name="T47" fmla="*/ 508122 h 998220"/>
              <a:gd name="T48" fmla="*/ 2169552 w 2197100"/>
              <a:gd name="T49" fmla="*/ 508122 h 998220"/>
              <a:gd name="T50" fmla="*/ 2169552 w 2197100"/>
              <a:gd name="T51" fmla="*/ 490160 h 998220"/>
              <a:gd name="T52" fmla="*/ 2187516 w 2197100"/>
              <a:gd name="T53" fmla="*/ 508122 h 998220"/>
              <a:gd name="T54" fmla="*/ 35910 w 2197100"/>
              <a:gd name="T55" fmla="*/ 499140 h 998220"/>
              <a:gd name="T56" fmla="*/ 1723212 w 2197100"/>
              <a:gd name="T57" fmla="*/ 967602 h 998220"/>
              <a:gd name="T58" fmla="*/ 2169552 w 2197100"/>
              <a:gd name="T59" fmla="*/ 508122 h 998220"/>
              <a:gd name="T60" fmla="*/ 498690 w 2197100"/>
              <a:gd name="T61" fmla="*/ 967602 h 998220"/>
              <a:gd name="T62" fmla="*/ 473290 w 2197100"/>
              <a:gd name="T63" fmla="*/ 936921 h 998220"/>
              <a:gd name="T64" fmla="*/ 1723212 w 2197100"/>
              <a:gd name="T65" fmla="*/ 733378 h 998220"/>
              <a:gd name="T66" fmla="*/ 498690 w 2197100"/>
              <a:gd name="T67" fmla="*/ 746082 h 998220"/>
              <a:gd name="T68" fmla="*/ 485990 w 2197100"/>
              <a:gd name="T69" fmla="*/ 746082 h 998220"/>
              <a:gd name="T70" fmla="*/ 1697812 w 2197100"/>
              <a:gd name="T71" fmla="*/ 746082 h 998220"/>
              <a:gd name="T72" fmla="*/ 1697812 w 2197100"/>
              <a:gd name="T73" fmla="*/ 733378 h 998220"/>
              <a:gd name="T74" fmla="*/ 1697812 w 2197100"/>
              <a:gd name="T75" fmla="*/ 733378 h 998220"/>
              <a:gd name="T76" fmla="*/ 1723199 w 2197100"/>
              <a:gd name="T77" fmla="*/ 936921 h 998220"/>
              <a:gd name="T78" fmla="*/ 1728475 w 2197100"/>
              <a:gd name="T79" fmla="*/ 967602 h 998220"/>
              <a:gd name="T80" fmla="*/ 1710512 w 2197100"/>
              <a:gd name="T81" fmla="*/ 746082 h 998220"/>
              <a:gd name="T82" fmla="*/ 1723212 w 2197100"/>
              <a:gd name="T83" fmla="*/ 746082 h 998220"/>
              <a:gd name="T84" fmla="*/ 1723212 w 2197100"/>
              <a:gd name="T85" fmla="*/ 936909 h 998220"/>
              <a:gd name="T86" fmla="*/ 473290 w 2197100"/>
              <a:gd name="T87" fmla="*/ 936921 h 99822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197100"/>
              <a:gd name="T133" fmla="*/ 0 h 998220"/>
              <a:gd name="T134" fmla="*/ 2197100 w 2197100"/>
              <a:gd name="T135" fmla="*/ 998220 h 99822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197100" h="998220">
                <a:moveTo>
                  <a:pt x="498690" y="997978"/>
                </a:moveTo>
                <a:lnTo>
                  <a:pt x="0" y="498982"/>
                </a:lnTo>
                <a:lnTo>
                  <a:pt x="498690" y="0"/>
                </a:lnTo>
                <a:lnTo>
                  <a:pt x="498690" y="30670"/>
                </a:lnTo>
                <a:lnTo>
                  <a:pt x="473290" y="30670"/>
                </a:lnTo>
                <a:lnTo>
                  <a:pt x="473278" y="61353"/>
                </a:lnTo>
                <a:lnTo>
                  <a:pt x="44883" y="490004"/>
                </a:lnTo>
                <a:lnTo>
                  <a:pt x="26936" y="490004"/>
                </a:lnTo>
                <a:lnTo>
                  <a:pt x="26936" y="507961"/>
                </a:lnTo>
                <a:lnTo>
                  <a:pt x="44883" y="507961"/>
                </a:lnTo>
                <a:lnTo>
                  <a:pt x="473278" y="936612"/>
                </a:lnTo>
                <a:lnTo>
                  <a:pt x="473290" y="967295"/>
                </a:lnTo>
                <a:lnTo>
                  <a:pt x="498690" y="967295"/>
                </a:lnTo>
                <a:lnTo>
                  <a:pt x="498690" y="997978"/>
                </a:lnTo>
                <a:close/>
              </a:path>
              <a:path w="2197100" h="998220">
                <a:moveTo>
                  <a:pt x="1697812" y="264833"/>
                </a:moveTo>
                <a:lnTo>
                  <a:pt x="1697812" y="0"/>
                </a:lnTo>
                <a:lnTo>
                  <a:pt x="1728463" y="30670"/>
                </a:lnTo>
                <a:lnTo>
                  <a:pt x="1723212" y="30670"/>
                </a:lnTo>
                <a:lnTo>
                  <a:pt x="1701520" y="39649"/>
                </a:lnTo>
                <a:lnTo>
                  <a:pt x="1723199" y="61341"/>
                </a:lnTo>
                <a:lnTo>
                  <a:pt x="1723212" y="252133"/>
                </a:lnTo>
                <a:lnTo>
                  <a:pt x="1710512" y="252133"/>
                </a:lnTo>
                <a:lnTo>
                  <a:pt x="1697812" y="264833"/>
                </a:lnTo>
                <a:close/>
              </a:path>
              <a:path w="2197100" h="998220">
                <a:moveTo>
                  <a:pt x="473290" y="61341"/>
                </a:moveTo>
                <a:lnTo>
                  <a:pt x="473290" y="30670"/>
                </a:lnTo>
                <a:lnTo>
                  <a:pt x="494969" y="39649"/>
                </a:lnTo>
                <a:lnTo>
                  <a:pt x="473290" y="61341"/>
                </a:lnTo>
                <a:close/>
              </a:path>
              <a:path w="2197100" h="998220">
                <a:moveTo>
                  <a:pt x="1723212" y="277533"/>
                </a:moveTo>
                <a:lnTo>
                  <a:pt x="473290" y="277533"/>
                </a:lnTo>
                <a:lnTo>
                  <a:pt x="473290" y="61341"/>
                </a:lnTo>
                <a:lnTo>
                  <a:pt x="494969" y="39649"/>
                </a:lnTo>
                <a:lnTo>
                  <a:pt x="473290" y="30670"/>
                </a:lnTo>
                <a:lnTo>
                  <a:pt x="498690" y="30670"/>
                </a:lnTo>
                <a:lnTo>
                  <a:pt x="498690" y="252133"/>
                </a:lnTo>
                <a:lnTo>
                  <a:pt x="485990" y="252133"/>
                </a:lnTo>
                <a:lnTo>
                  <a:pt x="498690" y="264833"/>
                </a:lnTo>
                <a:lnTo>
                  <a:pt x="1723212" y="264833"/>
                </a:lnTo>
                <a:lnTo>
                  <a:pt x="1723212" y="277533"/>
                </a:lnTo>
                <a:close/>
              </a:path>
              <a:path w="2197100" h="998220">
                <a:moveTo>
                  <a:pt x="1723212" y="61353"/>
                </a:moveTo>
                <a:lnTo>
                  <a:pt x="1701520" y="39649"/>
                </a:lnTo>
                <a:lnTo>
                  <a:pt x="1723212" y="30670"/>
                </a:lnTo>
                <a:lnTo>
                  <a:pt x="1723212" y="61353"/>
                </a:lnTo>
                <a:close/>
              </a:path>
              <a:path w="2197100" h="998220">
                <a:moveTo>
                  <a:pt x="2160580" y="498982"/>
                </a:moveTo>
                <a:lnTo>
                  <a:pt x="1723212" y="61353"/>
                </a:lnTo>
                <a:lnTo>
                  <a:pt x="1723212" y="30670"/>
                </a:lnTo>
                <a:lnTo>
                  <a:pt x="1728463" y="30670"/>
                </a:lnTo>
                <a:lnTo>
                  <a:pt x="2187516" y="490004"/>
                </a:lnTo>
                <a:lnTo>
                  <a:pt x="2169553" y="490004"/>
                </a:lnTo>
                <a:lnTo>
                  <a:pt x="2160580" y="498982"/>
                </a:lnTo>
                <a:close/>
              </a:path>
              <a:path w="2197100" h="998220">
                <a:moveTo>
                  <a:pt x="498690" y="264833"/>
                </a:moveTo>
                <a:lnTo>
                  <a:pt x="485990" y="252133"/>
                </a:lnTo>
                <a:lnTo>
                  <a:pt x="498690" y="252133"/>
                </a:lnTo>
                <a:lnTo>
                  <a:pt x="498690" y="264833"/>
                </a:lnTo>
                <a:close/>
              </a:path>
              <a:path w="2197100" h="998220">
                <a:moveTo>
                  <a:pt x="1697812" y="264833"/>
                </a:moveTo>
                <a:lnTo>
                  <a:pt x="498690" y="264833"/>
                </a:lnTo>
                <a:lnTo>
                  <a:pt x="498690" y="252133"/>
                </a:lnTo>
                <a:lnTo>
                  <a:pt x="1697812" y="252133"/>
                </a:lnTo>
                <a:lnTo>
                  <a:pt x="1697812" y="264833"/>
                </a:lnTo>
                <a:close/>
              </a:path>
              <a:path w="2197100" h="998220">
                <a:moveTo>
                  <a:pt x="1723212" y="264833"/>
                </a:moveTo>
                <a:lnTo>
                  <a:pt x="1697812" y="264833"/>
                </a:lnTo>
                <a:lnTo>
                  <a:pt x="1710512" y="252133"/>
                </a:lnTo>
                <a:lnTo>
                  <a:pt x="1723212" y="252133"/>
                </a:lnTo>
                <a:lnTo>
                  <a:pt x="1723212" y="264833"/>
                </a:lnTo>
                <a:close/>
              </a:path>
              <a:path w="2197100" h="998220">
                <a:moveTo>
                  <a:pt x="26936" y="507961"/>
                </a:moveTo>
                <a:lnTo>
                  <a:pt x="26936" y="490004"/>
                </a:lnTo>
                <a:lnTo>
                  <a:pt x="35910" y="498982"/>
                </a:lnTo>
                <a:lnTo>
                  <a:pt x="26936" y="507961"/>
                </a:lnTo>
                <a:close/>
              </a:path>
              <a:path w="2197100" h="998220">
                <a:moveTo>
                  <a:pt x="35910" y="498982"/>
                </a:moveTo>
                <a:lnTo>
                  <a:pt x="26936" y="490004"/>
                </a:lnTo>
                <a:lnTo>
                  <a:pt x="44883" y="490004"/>
                </a:lnTo>
                <a:lnTo>
                  <a:pt x="35910" y="498982"/>
                </a:lnTo>
                <a:close/>
              </a:path>
              <a:path w="2197100" h="998220">
                <a:moveTo>
                  <a:pt x="2169553" y="507961"/>
                </a:moveTo>
                <a:lnTo>
                  <a:pt x="2160580" y="498982"/>
                </a:lnTo>
                <a:lnTo>
                  <a:pt x="2169553" y="490004"/>
                </a:lnTo>
                <a:lnTo>
                  <a:pt x="2169553" y="507961"/>
                </a:lnTo>
                <a:close/>
              </a:path>
              <a:path w="2197100" h="998220">
                <a:moveTo>
                  <a:pt x="2187517" y="507961"/>
                </a:moveTo>
                <a:lnTo>
                  <a:pt x="2169553" y="507961"/>
                </a:lnTo>
                <a:lnTo>
                  <a:pt x="2169553" y="490004"/>
                </a:lnTo>
                <a:lnTo>
                  <a:pt x="2187516" y="490004"/>
                </a:lnTo>
                <a:lnTo>
                  <a:pt x="2196490" y="498982"/>
                </a:lnTo>
                <a:lnTo>
                  <a:pt x="2187517" y="507961"/>
                </a:lnTo>
                <a:close/>
              </a:path>
              <a:path w="2197100" h="998220">
                <a:moveTo>
                  <a:pt x="44883" y="507961"/>
                </a:moveTo>
                <a:lnTo>
                  <a:pt x="26936" y="507961"/>
                </a:lnTo>
                <a:lnTo>
                  <a:pt x="35910" y="498982"/>
                </a:lnTo>
                <a:lnTo>
                  <a:pt x="44883" y="507961"/>
                </a:lnTo>
                <a:close/>
              </a:path>
              <a:path w="2197100" h="998220">
                <a:moveTo>
                  <a:pt x="1728475" y="967295"/>
                </a:moveTo>
                <a:lnTo>
                  <a:pt x="1723212" y="967295"/>
                </a:lnTo>
                <a:lnTo>
                  <a:pt x="1723212" y="936612"/>
                </a:lnTo>
                <a:lnTo>
                  <a:pt x="2160580" y="498982"/>
                </a:lnTo>
                <a:lnTo>
                  <a:pt x="2169553" y="507961"/>
                </a:lnTo>
                <a:lnTo>
                  <a:pt x="2187517" y="507961"/>
                </a:lnTo>
                <a:lnTo>
                  <a:pt x="1728475" y="967295"/>
                </a:lnTo>
                <a:close/>
              </a:path>
              <a:path w="2197100" h="998220">
                <a:moveTo>
                  <a:pt x="498690" y="967295"/>
                </a:moveTo>
                <a:lnTo>
                  <a:pt x="473290" y="967295"/>
                </a:lnTo>
                <a:lnTo>
                  <a:pt x="494969" y="958316"/>
                </a:lnTo>
                <a:lnTo>
                  <a:pt x="473290" y="936624"/>
                </a:lnTo>
                <a:lnTo>
                  <a:pt x="473290" y="720445"/>
                </a:lnTo>
                <a:lnTo>
                  <a:pt x="1723212" y="720445"/>
                </a:lnTo>
                <a:lnTo>
                  <a:pt x="1723212" y="733145"/>
                </a:lnTo>
                <a:lnTo>
                  <a:pt x="498690" y="733145"/>
                </a:lnTo>
                <a:lnTo>
                  <a:pt x="485990" y="745845"/>
                </a:lnTo>
                <a:lnTo>
                  <a:pt x="498690" y="745845"/>
                </a:lnTo>
                <a:lnTo>
                  <a:pt x="498690" y="967295"/>
                </a:lnTo>
                <a:close/>
              </a:path>
              <a:path w="2197100" h="998220">
                <a:moveTo>
                  <a:pt x="498690" y="745845"/>
                </a:moveTo>
                <a:lnTo>
                  <a:pt x="485990" y="745845"/>
                </a:lnTo>
                <a:lnTo>
                  <a:pt x="498690" y="733145"/>
                </a:lnTo>
                <a:lnTo>
                  <a:pt x="498690" y="745845"/>
                </a:lnTo>
                <a:close/>
              </a:path>
              <a:path w="2197100" h="998220">
                <a:moveTo>
                  <a:pt x="1697812" y="745845"/>
                </a:moveTo>
                <a:lnTo>
                  <a:pt x="498690" y="745845"/>
                </a:lnTo>
                <a:lnTo>
                  <a:pt x="498690" y="733145"/>
                </a:lnTo>
                <a:lnTo>
                  <a:pt x="1697812" y="733145"/>
                </a:lnTo>
                <a:lnTo>
                  <a:pt x="1697812" y="745845"/>
                </a:lnTo>
                <a:close/>
              </a:path>
              <a:path w="2197100" h="998220">
                <a:moveTo>
                  <a:pt x="1697812" y="997978"/>
                </a:moveTo>
                <a:lnTo>
                  <a:pt x="1697812" y="733145"/>
                </a:lnTo>
                <a:lnTo>
                  <a:pt x="1710512" y="745845"/>
                </a:lnTo>
                <a:lnTo>
                  <a:pt x="1723212" y="745845"/>
                </a:lnTo>
                <a:lnTo>
                  <a:pt x="1723199" y="936624"/>
                </a:lnTo>
                <a:lnTo>
                  <a:pt x="1701520" y="958316"/>
                </a:lnTo>
                <a:lnTo>
                  <a:pt x="1723212" y="967295"/>
                </a:lnTo>
                <a:lnTo>
                  <a:pt x="1728475" y="967295"/>
                </a:lnTo>
                <a:lnTo>
                  <a:pt x="1697812" y="997978"/>
                </a:lnTo>
                <a:close/>
              </a:path>
              <a:path w="2197100" h="998220">
                <a:moveTo>
                  <a:pt x="1723212" y="745845"/>
                </a:moveTo>
                <a:lnTo>
                  <a:pt x="1710512" y="745845"/>
                </a:lnTo>
                <a:lnTo>
                  <a:pt x="1697812" y="733145"/>
                </a:lnTo>
                <a:lnTo>
                  <a:pt x="1723212" y="733145"/>
                </a:lnTo>
                <a:lnTo>
                  <a:pt x="1723212" y="745845"/>
                </a:lnTo>
                <a:close/>
              </a:path>
              <a:path w="2197100" h="998220">
                <a:moveTo>
                  <a:pt x="1723212" y="967295"/>
                </a:moveTo>
                <a:lnTo>
                  <a:pt x="1701520" y="958316"/>
                </a:lnTo>
                <a:lnTo>
                  <a:pt x="1723212" y="936612"/>
                </a:lnTo>
                <a:lnTo>
                  <a:pt x="1723212" y="967295"/>
                </a:lnTo>
                <a:close/>
              </a:path>
              <a:path w="2197100" h="998220">
                <a:moveTo>
                  <a:pt x="473290" y="967295"/>
                </a:moveTo>
                <a:lnTo>
                  <a:pt x="473290" y="936624"/>
                </a:lnTo>
                <a:lnTo>
                  <a:pt x="494969" y="958316"/>
                </a:lnTo>
                <a:lnTo>
                  <a:pt x="473290" y="96729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52" name="object 13"/>
          <p:cNvSpPr txBox="1">
            <a:spLocks noChangeArrowheads="1"/>
          </p:cNvSpPr>
          <p:nvPr/>
        </p:nvSpPr>
        <p:spPr bwMode="auto">
          <a:xfrm>
            <a:off x="10098088" y="3436938"/>
            <a:ext cx="13970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龙井贡茶系列</a:t>
            </a:r>
          </a:p>
        </p:txBody>
      </p:sp>
      <p:sp>
        <p:nvSpPr>
          <p:cNvPr id="17453" name="object 14"/>
          <p:cNvSpPr txBox="1">
            <a:spLocks noChangeArrowheads="1"/>
          </p:cNvSpPr>
          <p:nvPr/>
        </p:nvSpPr>
        <p:spPr bwMode="auto">
          <a:xfrm>
            <a:off x="8166100" y="1762125"/>
            <a:ext cx="585788" cy="1671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lIns="0" tIns="0" rIns="0" bIns="0">
            <a:spAutoFit/>
          </a:bodyPr>
          <a:lstStyle/>
          <a:p>
            <a:pPr marL="641350">
              <a:lnSpc>
                <a:spcPct val="65000"/>
              </a:lnSpc>
            </a:pPr>
            <a:r>
              <a:rPr lang="zh-CN" altLang="en-US" sz="2000" b="1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米汤茶味</a:t>
            </a:r>
            <a:endParaRPr lang="zh-CN" altLang="en-US" sz="20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marL="641350"/>
            <a:r>
              <a:rPr lang="zh-CN" altLang="en-US" sz="2000" b="1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板栗茶香</a:t>
            </a:r>
            <a:endParaRPr lang="zh-CN" altLang="en-US" sz="20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7454" name="object 15"/>
          <p:cNvSpPr>
            <a:spLocks noChangeArrowheads="1"/>
          </p:cNvSpPr>
          <p:nvPr/>
        </p:nvSpPr>
        <p:spPr bwMode="auto">
          <a:xfrm>
            <a:off x="8535988" y="4184650"/>
            <a:ext cx="2363787" cy="2457450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55" name="object 16"/>
          <p:cNvSpPr/>
          <p:nvPr/>
        </p:nvSpPr>
        <p:spPr bwMode="auto">
          <a:xfrm>
            <a:off x="10582275" y="4370388"/>
            <a:ext cx="1295400" cy="649287"/>
          </a:xfrm>
          <a:custGeom>
            <a:avLst/>
            <a:gdLst>
              <a:gd name="T0" fmla="*/ 324612 w 1295400"/>
              <a:gd name="T1" fmla="*/ 648906 h 649604"/>
              <a:gd name="T2" fmla="*/ 0 w 1295400"/>
              <a:gd name="T3" fmla="*/ 324454 h 649604"/>
              <a:gd name="T4" fmla="*/ 324612 w 1295400"/>
              <a:gd name="T5" fmla="*/ 0 h 649604"/>
              <a:gd name="T6" fmla="*/ 324612 w 1295400"/>
              <a:gd name="T7" fmla="*/ 162987 h 649604"/>
              <a:gd name="T8" fmla="*/ 1295400 w 1295400"/>
              <a:gd name="T9" fmla="*/ 162987 h 649604"/>
              <a:gd name="T10" fmla="*/ 1295400 w 1295400"/>
              <a:gd name="T11" fmla="*/ 487441 h 649604"/>
              <a:gd name="T12" fmla="*/ 324612 w 1295400"/>
              <a:gd name="T13" fmla="*/ 487441 h 649604"/>
              <a:gd name="T14" fmla="*/ 324612 w 1295400"/>
              <a:gd name="T15" fmla="*/ 648906 h 649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95400"/>
              <a:gd name="T25" fmla="*/ 0 h 649604"/>
              <a:gd name="T26" fmla="*/ 1295400 w 1295400"/>
              <a:gd name="T27" fmla="*/ 649604 h 649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95400" h="649604">
                <a:moveTo>
                  <a:pt x="324612" y="649223"/>
                </a:moveTo>
                <a:lnTo>
                  <a:pt x="0" y="324612"/>
                </a:lnTo>
                <a:lnTo>
                  <a:pt x="324612" y="0"/>
                </a:lnTo>
                <a:lnTo>
                  <a:pt x="324612" y="163067"/>
                </a:lnTo>
                <a:lnTo>
                  <a:pt x="1295400" y="163067"/>
                </a:lnTo>
                <a:lnTo>
                  <a:pt x="1295400" y="487679"/>
                </a:lnTo>
                <a:lnTo>
                  <a:pt x="324612" y="487679"/>
                </a:lnTo>
                <a:lnTo>
                  <a:pt x="324612" y="649223"/>
                </a:lnTo>
                <a:close/>
              </a:path>
            </a:pathLst>
          </a:custGeom>
          <a:solidFill>
            <a:srgbClr val="C2D49B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56" name="object 17"/>
          <p:cNvSpPr/>
          <p:nvPr/>
        </p:nvSpPr>
        <p:spPr bwMode="auto">
          <a:xfrm>
            <a:off x="10564813" y="4340225"/>
            <a:ext cx="1327150" cy="711200"/>
          </a:xfrm>
          <a:custGeom>
            <a:avLst/>
            <a:gdLst>
              <a:gd name="T0" fmla="*/ 0 w 1326515"/>
              <a:gd name="T1" fmla="*/ 355345 h 711200"/>
              <a:gd name="T2" fmla="*/ 354779 w 1326515"/>
              <a:gd name="T3" fmla="*/ 30708 h 711200"/>
              <a:gd name="T4" fmla="*/ 329367 w 1326515"/>
              <a:gd name="T5" fmla="*/ 61411 h 711200"/>
              <a:gd name="T6" fmla="*/ 26937 w 1326515"/>
              <a:gd name="T7" fmla="*/ 346379 h 711200"/>
              <a:gd name="T8" fmla="*/ 44853 w 1326515"/>
              <a:gd name="T9" fmla="*/ 364324 h 711200"/>
              <a:gd name="T10" fmla="*/ 329367 w 1326515"/>
              <a:gd name="T11" fmla="*/ 679996 h 711200"/>
              <a:gd name="T12" fmla="*/ 354779 w 1326515"/>
              <a:gd name="T13" fmla="*/ 710704 h 711200"/>
              <a:gd name="T14" fmla="*/ 329367 w 1326515"/>
              <a:gd name="T15" fmla="*/ 30708 h 711200"/>
              <a:gd name="T16" fmla="*/ 329367 w 1326515"/>
              <a:gd name="T17" fmla="*/ 61411 h 711200"/>
              <a:gd name="T18" fmla="*/ 329367 w 1326515"/>
              <a:gd name="T19" fmla="*/ 205727 h 711200"/>
              <a:gd name="T20" fmla="*/ 351068 w 1326515"/>
              <a:gd name="T21" fmla="*/ 39674 h 711200"/>
              <a:gd name="T22" fmla="*/ 354779 w 1326515"/>
              <a:gd name="T23" fmla="*/ 30708 h 711200"/>
              <a:gd name="T24" fmla="*/ 342073 w 1326515"/>
              <a:gd name="T25" fmla="*/ 180327 h 711200"/>
              <a:gd name="T26" fmla="*/ 1301268 w 1326515"/>
              <a:gd name="T27" fmla="*/ 193027 h 711200"/>
              <a:gd name="T28" fmla="*/ 354779 w 1326515"/>
              <a:gd name="T29" fmla="*/ 193027 h 711200"/>
              <a:gd name="T30" fmla="*/ 354779 w 1326515"/>
              <a:gd name="T31" fmla="*/ 180327 h 711200"/>
              <a:gd name="T32" fmla="*/ 1326680 w 1326515"/>
              <a:gd name="T33" fmla="*/ 205727 h 711200"/>
              <a:gd name="T34" fmla="*/ 1301268 w 1326515"/>
              <a:gd name="T35" fmla="*/ 193027 h 711200"/>
              <a:gd name="T36" fmla="*/ 354779 w 1326515"/>
              <a:gd name="T37" fmla="*/ 180327 h 711200"/>
              <a:gd name="T38" fmla="*/ 1326680 w 1326515"/>
              <a:gd name="T39" fmla="*/ 205727 h 711200"/>
              <a:gd name="T40" fmla="*/ 1301268 w 1326515"/>
              <a:gd name="T41" fmla="*/ 193027 h 711200"/>
              <a:gd name="T42" fmla="*/ 1326680 w 1326515"/>
              <a:gd name="T43" fmla="*/ 205727 h 711200"/>
              <a:gd name="T44" fmla="*/ 1313974 w 1326515"/>
              <a:gd name="T45" fmla="*/ 504977 h 711200"/>
              <a:gd name="T46" fmla="*/ 26937 w 1326515"/>
              <a:gd name="T47" fmla="*/ 364324 h 711200"/>
              <a:gd name="T48" fmla="*/ 35895 w 1326515"/>
              <a:gd name="T49" fmla="*/ 355352 h 711200"/>
              <a:gd name="T50" fmla="*/ 35895 w 1326515"/>
              <a:gd name="T51" fmla="*/ 355352 h 711200"/>
              <a:gd name="T52" fmla="*/ 44852 w 1326515"/>
              <a:gd name="T53" fmla="*/ 346379 h 711200"/>
              <a:gd name="T54" fmla="*/ 44853 w 1326515"/>
              <a:gd name="T55" fmla="*/ 364324 h 711200"/>
              <a:gd name="T56" fmla="*/ 35895 w 1326515"/>
              <a:gd name="T57" fmla="*/ 355352 h 711200"/>
              <a:gd name="T58" fmla="*/ 354779 w 1326515"/>
              <a:gd name="T59" fmla="*/ 679996 h 711200"/>
              <a:gd name="T60" fmla="*/ 351068 w 1326515"/>
              <a:gd name="T61" fmla="*/ 671017 h 711200"/>
              <a:gd name="T62" fmla="*/ 329367 w 1326515"/>
              <a:gd name="T63" fmla="*/ 504977 h 711200"/>
              <a:gd name="T64" fmla="*/ 1301268 w 1326515"/>
              <a:gd name="T65" fmla="*/ 517677 h 711200"/>
              <a:gd name="T66" fmla="*/ 342073 w 1326515"/>
              <a:gd name="T67" fmla="*/ 530377 h 711200"/>
              <a:gd name="T68" fmla="*/ 354779 w 1326515"/>
              <a:gd name="T69" fmla="*/ 679996 h 711200"/>
              <a:gd name="T70" fmla="*/ 354779 w 1326515"/>
              <a:gd name="T71" fmla="*/ 530377 h 711200"/>
              <a:gd name="T72" fmla="*/ 1301268 w 1326515"/>
              <a:gd name="T73" fmla="*/ 517677 h 711200"/>
              <a:gd name="T74" fmla="*/ 1326680 w 1326515"/>
              <a:gd name="T75" fmla="*/ 504977 h 711200"/>
              <a:gd name="T76" fmla="*/ 354779 w 1326515"/>
              <a:gd name="T77" fmla="*/ 530377 h 711200"/>
              <a:gd name="T78" fmla="*/ 354779 w 1326515"/>
              <a:gd name="T79" fmla="*/ 517677 h 711200"/>
              <a:gd name="T80" fmla="*/ 329367 w 1326515"/>
              <a:gd name="T81" fmla="*/ 679996 h 711200"/>
              <a:gd name="T82" fmla="*/ 351068 w 1326515"/>
              <a:gd name="T83" fmla="*/ 671017 h 71120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326515"/>
              <a:gd name="T127" fmla="*/ 0 h 711200"/>
              <a:gd name="T128" fmla="*/ 1326515 w 1326515"/>
              <a:gd name="T129" fmla="*/ 711200 h 71120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326515" h="711200">
                <a:moveTo>
                  <a:pt x="354609" y="710704"/>
                </a:moveTo>
                <a:lnTo>
                  <a:pt x="0" y="355345"/>
                </a:lnTo>
                <a:lnTo>
                  <a:pt x="354609" y="0"/>
                </a:lnTo>
                <a:lnTo>
                  <a:pt x="354609" y="30708"/>
                </a:lnTo>
                <a:lnTo>
                  <a:pt x="329209" y="30708"/>
                </a:lnTo>
                <a:lnTo>
                  <a:pt x="329209" y="61411"/>
                </a:lnTo>
                <a:lnTo>
                  <a:pt x="44831" y="346379"/>
                </a:lnTo>
                <a:lnTo>
                  <a:pt x="26924" y="346379"/>
                </a:lnTo>
                <a:lnTo>
                  <a:pt x="26924" y="364324"/>
                </a:lnTo>
                <a:lnTo>
                  <a:pt x="44832" y="364324"/>
                </a:lnTo>
                <a:lnTo>
                  <a:pt x="329209" y="649281"/>
                </a:lnTo>
                <a:lnTo>
                  <a:pt x="329209" y="679996"/>
                </a:lnTo>
                <a:lnTo>
                  <a:pt x="354609" y="679996"/>
                </a:lnTo>
                <a:lnTo>
                  <a:pt x="354609" y="710704"/>
                </a:lnTo>
                <a:close/>
              </a:path>
              <a:path w="1326515" h="711200">
                <a:moveTo>
                  <a:pt x="329209" y="61411"/>
                </a:moveTo>
                <a:lnTo>
                  <a:pt x="329209" y="30708"/>
                </a:lnTo>
                <a:lnTo>
                  <a:pt x="350900" y="39674"/>
                </a:lnTo>
                <a:lnTo>
                  <a:pt x="329209" y="61411"/>
                </a:lnTo>
                <a:close/>
              </a:path>
              <a:path w="1326515" h="711200">
                <a:moveTo>
                  <a:pt x="1300645" y="205727"/>
                </a:moveTo>
                <a:lnTo>
                  <a:pt x="329209" y="205727"/>
                </a:lnTo>
                <a:lnTo>
                  <a:pt x="329209" y="61411"/>
                </a:lnTo>
                <a:lnTo>
                  <a:pt x="350900" y="39674"/>
                </a:lnTo>
                <a:lnTo>
                  <a:pt x="329209" y="30708"/>
                </a:lnTo>
                <a:lnTo>
                  <a:pt x="354609" y="30708"/>
                </a:lnTo>
                <a:lnTo>
                  <a:pt x="354609" y="180327"/>
                </a:lnTo>
                <a:lnTo>
                  <a:pt x="341909" y="180327"/>
                </a:lnTo>
                <a:lnTo>
                  <a:pt x="354609" y="193027"/>
                </a:lnTo>
                <a:lnTo>
                  <a:pt x="1300645" y="193027"/>
                </a:lnTo>
                <a:lnTo>
                  <a:pt x="1300645" y="205727"/>
                </a:lnTo>
                <a:close/>
              </a:path>
              <a:path w="1326515" h="711200">
                <a:moveTo>
                  <a:pt x="354609" y="193027"/>
                </a:moveTo>
                <a:lnTo>
                  <a:pt x="341909" y="180327"/>
                </a:lnTo>
                <a:lnTo>
                  <a:pt x="354609" y="180327"/>
                </a:lnTo>
                <a:lnTo>
                  <a:pt x="354609" y="193027"/>
                </a:lnTo>
                <a:close/>
              </a:path>
              <a:path w="1326515" h="711200">
                <a:moveTo>
                  <a:pt x="1326045" y="205727"/>
                </a:moveTo>
                <a:lnTo>
                  <a:pt x="1313345" y="205727"/>
                </a:lnTo>
                <a:lnTo>
                  <a:pt x="1300645" y="193027"/>
                </a:lnTo>
                <a:lnTo>
                  <a:pt x="354609" y="193027"/>
                </a:lnTo>
                <a:lnTo>
                  <a:pt x="354609" y="180327"/>
                </a:lnTo>
                <a:lnTo>
                  <a:pt x="1326045" y="180327"/>
                </a:lnTo>
                <a:lnTo>
                  <a:pt x="1326045" y="205727"/>
                </a:lnTo>
                <a:close/>
              </a:path>
              <a:path w="1326515" h="711200">
                <a:moveTo>
                  <a:pt x="1300645" y="517677"/>
                </a:moveTo>
                <a:lnTo>
                  <a:pt x="1300645" y="193027"/>
                </a:lnTo>
                <a:lnTo>
                  <a:pt x="1313345" y="205727"/>
                </a:lnTo>
                <a:lnTo>
                  <a:pt x="1326045" y="205727"/>
                </a:lnTo>
                <a:lnTo>
                  <a:pt x="1326045" y="504977"/>
                </a:lnTo>
                <a:lnTo>
                  <a:pt x="1313345" y="504977"/>
                </a:lnTo>
                <a:lnTo>
                  <a:pt x="1300645" y="517677"/>
                </a:lnTo>
                <a:close/>
              </a:path>
              <a:path w="1326515" h="711200">
                <a:moveTo>
                  <a:pt x="26924" y="364324"/>
                </a:moveTo>
                <a:lnTo>
                  <a:pt x="26924" y="346379"/>
                </a:lnTo>
                <a:lnTo>
                  <a:pt x="35878" y="355352"/>
                </a:lnTo>
                <a:lnTo>
                  <a:pt x="26924" y="364324"/>
                </a:lnTo>
                <a:close/>
              </a:path>
              <a:path w="1326515" h="711200">
                <a:moveTo>
                  <a:pt x="35878" y="355352"/>
                </a:moveTo>
                <a:lnTo>
                  <a:pt x="26924" y="346379"/>
                </a:lnTo>
                <a:lnTo>
                  <a:pt x="44831" y="346379"/>
                </a:lnTo>
                <a:lnTo>
                  <a:pt x="35878" y="355352"/>
                </a:lnTo>
                <a:close/>
              </a:path>
              <a:path w="1326515" h="711200">
                <a:moveTo>
                  <a:pt x="44832" y="364324"/>
                </a:moveTo>
                <a:lnTo>
                  <a:pt x="26924" y="364324"/>
                </a:lnTo>
                <a:lnTo>
                  <a:pt x="35878" y="355352"/>
                </a:lnTo>
                <a:lnTo>
                  <a:pt x="44832" y="364324"/>
                </a:lnTo>
                <a:close/>
              </a:path>
              <a:path w="1326515" h="711200">
                <a:moveTo>
                  <a:pt x="354609" y="679996"/>
                </a:moveTo>
                <a:lnTo>
                  <a:pt x="329209" y="679996"/>
                </a:lnTo>
                <a:lnTo>
                  <a:pt x="350900" y="671017"/>
                </a:lnTo>
                <a:lnTo>
                  <a:pt x="329209" y="649281"/>
                </a:lnTo>
                <a:lnTo>
                  <a:pt x="329209" y="504977"/>
                </a:lnTo>
                <a:lnTo>
                  <a:pt x="1300645" y="504977"/>
                </a:lnTo>
                <a:lnTo>
                  <a:pt x="1300645" y="517677"/>
                </a:lnTo>
                <a:lnTo>
                  <a:pt x="354609" y="517677"/>
                </a:lnTo>
                <a:lnTo>
                  <a:pt x="341909" y="530377"/>
                </a:lnTo>
                <a:lnTo>
                  <a:pt x="354609" y="530377"/>
                </a:lnTo>
                <a:lnTo>
                  <a:pt x="354609" y="679996"/>
                </a:lnTo>
                <a:close/>
              </a:path>
              <a:path w="1326515" h="711200">
                <a:moveTo>
                  <a:pt x="1326045" y="530377"/>
                </a:moveTo>
                <a:lnTo>
                  <a:pt x="354609" y="530377"/>
                </a:lnTo>
                <a:lnTo>
                  <a:pt x="354609" y="517677"/>
                </a:lnTo>
                <a:lnTo>
                  <a:pt x="1300645" y="517677"/>
                </a:lnTo>
                <a:lnTo>
                  <a:pt x="1313345" y="504977"/>
                </a:lnTo>
                <a:lnTo>
                  <a:pt x="1326045" y="504977"/>
                </a:lnTo>
                <a:lnTo>
                  <a:pt x="1326045" y="530377"/>
                </a:lnTo>
                <a:close/>
              </a:path>
              <a:path w="1326515" h="711200">
                <a:moveTo>
                  <a:pt x="354609" y="530377"/>
                </a:moveTo>
                <a:lnTo>
                  <a:pt x="341909" y="530377"/>
                </a:lnTo>
                <a:lnTo>
                  <a:pt x="354609" y="517677"/>
                </a:lnTo>
                <a:lnTo>
                  <a:pt x="354609" y="530377"/>
                </a:lnTo>
                <a:close/>
              </a:path>
              <a:path w="1326515" h="711200">
                <a:moveTo>
                  <a:pt x="329209" y="679996"/>
                </a:moveTo>
                <a:lnTo>
                  <a:pt x="329209" y="649281"/>
                </a:lnTo>
                <a:lnTo>
                  <a:pt x="350900" y="671017"/>
                </a:lnTo>
                <a:lnTo>
                  <a:pt x="329209" y="67999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57" name="object 18"/>
          <p:cNvSpPr txBox="1">
            <a:spLocks noChangeArrowheads="1"/>
          </p:cNvSpPr>
          <p:nvPr/>
        </p:nvSpPr>
        <p:spPr bwMode="auto">
          <a:xfrm>
            <a:off x="10841038" y="4518025"/>
            <a:ext cx="9398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云绿茶样</a:t>
            </a:r>
          </a:p>
        </p:txBody>
      </p:sp>
      <p:sp>
        <p:nvSpPr>
          <p:cNvPr id="17458" name="object 19"/>
          <p:cNvSpPr>
            <a:spLocks noChangeArrowheads="1"/>
          </p:cNvSpPr>
          <p:nvPr/>
        </p:nvSpPr>
        <p:spPr bwMode="auto">
          <a:xfrm>
            <a:off x="2894013" y="4806950"/>
            <a:ext cx="1501775" cy="1630363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59" name="object 20"/>
          <p:cNvSpPr/>
          <p:nvPr/>
        </p:nvSpPr>
        <p:spPr bwMode="auto">
          <a:xfrm>
            <a:off x="4133850" y="4695825"/>
            <a:ext cx="1295400" cy="650875"/>
          </a:xfrm>
          <a:custGeom>
            <a:avLst/>
            <a:gdLst>
              <a:gd name="T0" fmla="*/ 323088 w 1295400"/>
              <a:gd name="T1" fmla="*/ 650747 h 650875"/>
              <a:gd name="T2" fmla="*/ 0 w 1295400"/>
              <a:gd name="T3" fmla="*/ 324611 h 650875"/>
              <a:gd name="T4" fmla="*/ 323088 w 1295400"/>
              <a:gd name="T5" fmla="*/ 0 h 650875"/>
              <a:gd name="T6" fmla="*/ 323088 w 1295400"/>
              <a:gd name="T7" fmla="*/ 163067 h 650875"/>
              <a:gd name="T8" fmla="*/ 1295400 w 1295400"/>
              <a:gd name="T9" fmla="*/ 163067 h 650875"/>
              <a:gd name="T10" fmla="*/ 1295400 w 1295400"/>
              <a:gd name="T11" fmla="*/ 487679 h 650875"/>
              <a:gd name="T12" fmla="*/ 323088 w 1295400"/>
              <a:gd name="T13" fmla="*/ 487679 h 650875"/>
              <a:gd name="T14" fmla="*/ 323088 w 1295400"/>
              <a:gd name="T15" fmla="*/ 650747 h 65087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95400"/>
              <a:gd name="T25" fmla="*/ 0 h 650875"/>
              <a:gd name="T26" fmla="*/ 1295400 w 1295400"/>
              <a:gd name="T27" fmla="*/ 650875 h 65087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95400" h="650875">
                <a:moveTo>
                  <a:pt x="323088" y="650747"/>
                </a:moveTo>
                <a:lnTo>
                  <a:pt x="0" y="324611"/>
                </a:lnTo>
                <a:lnTo>
                  <a:pt x="323088" y="0"/>
                </a:lnTo>
                <a:lnTo>
                  <a:pt x="323088" y="163067"/>
                </a:lnTo>
                <a:lnTo>
                  <a:pt x="1295400" y="163067"/>
                </a:lnTo>
                <a:lnTo>
                  <a:pt x="1295400" y="487679"/>
                </a:lnTo>
                <a:lnTo>
                  <a:pt x="323088" y="487679"/>
                </a:lnTo>
                <a:lnTo>
                  <a:pt x="323088" y="650747"/>
                </a:lnTo>
                <a:close/>
              </a:path>
            </a:pathLst>
          </a:custGeom>
          <a:solidFill>
            <a:srgbClr val="C2D49B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60" name="object 21"/>
          <p:cNvSpPr/>
          <p:nvPr/>
        </p:nvSpPr>
        <p:spPr bwMode="auto">
          <a:xfrm>
            <a:off x="4114800" y="4665663"/>
            <a:ext cx="1327150" cy="711200"/>
          </a:xfrm>
          <a:custGeom>
            <a:avLst/>
            <a:gdLst>
              <a:gd name="T0" fmla="*/ 0 w 1326514"/>
              <a:gd name="T1" fmla="*/ 355352 h 711200"/>
              <a:gd name="T2" fmla="*/ 354773 w 1326514"/>
              <a:gd name="T3" fmla="*/ 30708 h 711200"/>
              <a:gd name="T4" fmla="*/ 329361 w 1326514"/>
              <a:gd name="T5" fmla="*/ 61424 h 711200"/>
              <a:gd name="T6" fmla="*/ 26943 w 1326514"/>
              <a:gd name="T7" fmla="*/ 346379 h 711200"/>
              <a:gd name="T8" fmla="*/ 44858 w 1326514"/>
              <a:gd name="T9" fmla="*/ 364324 h 711200"/>
              <a:gd name="T10" fmla="*/ 329361 w 1326514"/>
              <a:gd name="T11" fmla="*/ 679996 h 711200"/>
              <a:gd name="T12" fmla="*/ 354773 w 1326514"/>
              <a:gd name="T13" fmla="*/ 710704 h 711200"/>
              <a:gd name="T14" fmla="*/ 329361 w 1326514"/>
              <a:gd name="T15" fmla="*/ 30708 h 711200"/>
              <a:gd name="T16" fmla="*/ 329361 w 1326514"/>
              <a:gd name="T17" fmla="*/ 61424 h 711200"/>
              <a:gd name="T18" fmla="*/ 329361 w 1326514"/>
              <a:gd name="T19" fmla="*/ 205739 h 711200"/>
              <a:gd name="T20" fmla="*/ 351062 w 1326514"/>
              <a:gd name="T21" fmla="*/ 39687 h 711200"/>
              <a:gd name="T22" fmla="*/ 354773 w 1326514"/>
              <a:gd name="T23" fmla="*/ 30708 h 711200"/>
              <a:gd name="T24" fmla="*/ 342067 w 1326514"/>
              <a:gd name="T25" fmla="*/ 180339 h 711200"/>
              <a:gd name="T26" fmla="*/ 1301262 w 1326514"/>
              <a:gd name="T27" fmla="*/ 193039 h 711200"/>
              <a:gd name="T28" fmla="*/ 354773 w 1326514"/>
              <a:gd name="T29" fmla="*/ 193039 h 711200"/>
              <a:gd name="T30" fmla="*/ 354773 w 1326514"/>
              <a:gd name="T31" fmla="*/ 180339 h 711200"/>
              <a:gd name="T32" fmla="*/ 1326674 w 1326514"/>
              <a:gd name="T33" fmla="*/ 205739 h 711200"/>
              <a:gd name="T34" fmla="*/ 1301262 w 1326514"/>
              <a:gd name="T35" fmla="*/ 193039 h 711200"/>
              <a:gd name="T36" fmla="*/ 354773 w 1326514"/>
              <a:gd name="T37" fmla="*/ 180339 h 711200"/>
              <a:gd name="T38" fmla="*/ 1326674 w 1326514"/>
              <a:gd name="T39" fmla="*/ 205739 h 711200"/>
              <a:gd name="T40" fmla="*/ 1301262 w 1326514"/>
              <a:gd name="T41" fmla="*/ 193039 h 711200"/>
              <a:gd name="T42" fmla="*/ 1326674 w 1326514"/>
              <a:gd name="T43" fmla="*/ 205739 h 711200"/>
              <a:gd name="T44" fmla="*/ 1313968 w 1326514"/>
              <a:gd name="T45" fmla="*/ 504977 h 711200"/>
              <a:gd name="T46" fmla="*/ 26943 w 1326514"/>
              <a:gd name="T47" fmla="*/ 364324 h 711200"/>
              <a:gd name="T48" fmla="*/ 35895 w 1326514"/>
              <a:gd name="T49" fmla="*/ 355358 h 711200"/>
              <a:gd name="T50" fmla="*/ 35901 w 1326514"/>
              <a:gd name="T51" fmla="*/ 355352 h 711200"/>
              <a:gd name="T52" fmla="*/ 44859 w 1326514"/>
              <a:gd name="T53" fmla="*/ 346379 h 711200"/>
              <a:gd name="T54" fmla="*/ 44858 w 1326514"/>
              <a:gd name="T55" fmla="*/ 364324 h 711200"/>
              <a:gd name="T56" fmla="*/ 35901 w 1326514"/>
              <a:gd name="T57" fmla="*/ 355352 h 711200"/>
              <a:gd name="T58" fmla="*/ 354773 w 1326514"/>
              <a:gd name="T59" fmla="*/ 679996 h 711200"/>
              <a:gd name="T60" fmla="*/ 351062 w 1326514"/>
              <a:gd name="T61" fmla="*/ 671029 h 711200"/>
              <a:gd name="T62" fmla="*/ 329361 w 1326514"/>
              <a:gd name="T63" fmla="*/ 504977 h 711200"/>
              <a:gd name="T64" fmla="*/ 1301262 w 1326514"/>
              <a:gd name="T65" fmla="*/ 517677 h 711200"/>
              <a:gd name="T66" fmla="*/ 342067 w 1326514"/>
              <a:gd name="T67" fmla="*/ 530377 h 711200"/>
              <a:gd name="T68" fmla="*/ 354773 w 1326514"/>
              <a:gd name="T69" fmla="*/ 679996 h 711200"/>
              <a:gd name="T70" fmla="*/ 354773 w 1326514"/>
              <a:gd name="T71" fmla="*/ 530377 h 711200"/>
              <a:gd name="T72" fmla="*/ 1301262 w 1326514"/>
              <a:gd name="T73" fmla="*/ 517677 h 711200"/>
              <a:gd name="T74" fmla="*/ 1326674 w 1326514"/>
              <a:gd name="T75" fmla="*/ 504977 h 711200"/>
              <a:gd name="T76" fmla="*/ 354773 w 1326514"/>
              <a:gd name="T77" fmla="*/ 530377 h 711200"/>
              <a:gd name="T78" fmla="*/ 354773 w 1326514"/>
              <a:gd name="T79" fmla="*/ 517677 h 711200"/>
              <a:gd name="T80" fmla="*/ 329361 w 1326514"/>
              <a:gd name="T81" fmla="*/ 679996 h 711200"/>
              <a:gd name="T82" fmla="*/ 351062 w 1326514"/>
              <a:gd name="T83" fmla="*/ 671029 h 71120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326514"/>
              <a:gd name="T127" fmla="*/ 0 h 711200"/>
              <a:gd name="T128" fmla="*/ 1326514 w 1326514"/>
              <a:gd name="T129" fmla="*/ 711200 h 71120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326514" h="711200">
                <a:moveTo>
                  <a:pt x="354603" y="710704"/>
                </a:moveTo>
                <a:lnTo>
                  <a:pt x="0" y="355352"/>
                </a:lnTo>
                <a:lnTo>
                  <a:pt x="354603" y="0"/>
                </a:lnTo>
                <a:lnTo>
                  <a:pt x="354603" y="30708"/>
                </a:lnTo>
                <a:lnTo>
                  <a:pt x="329203" y="30708"/>
                </a:lnTo>
                <a:lnTo>
                  <a:pt x="329203" y="61424"/>
                </a:lnTo>
                <a:lnTo>
                  <a:pt x="44838" y="346379"/>
                </a:lnTo>
                <a:lnTo>
                  <a:pt x="26930" y="346379"/>
                </a:lnTo>
                <a:lnTo>
                  <a:pt x="26930" y="364324"/>
                </a:lnTo>
                <a:lnTo>
                  <a:pt x="44837" y="364324"/>
                </a:lnTo>
                <a:lnTo>
                  <a:pt x="329203" y="649292"/>
                </a:lnTo>
                <a:lnTo>
                  <a:pt x="329203" y="679996"/>
                </a:lnTo>
                <a:lnTo>
                  <a:pt x="354603" y="679996"/>
                </a:lnTo>
                <a:lnTo>
                  <a:pt x="354603" y="710704"/>
                </a:lnTo>
                <a:close/>
              </a:path>
              <a:path w="1326514" h="711200">
                <a:moveTo>
                  <a:pt x="329203" y="61424"/>
                </a:moveTo>
                <a:lnTo>
                  <a:pt x="329203" y="30708"/>
                </a:lnTo>
                <a:lnTo>
                  <a:pt x="350894" y="39687"/>
                </a:lnTo>
                <a:lnTo>
                  <a:pt x="329203" y="61424"/>
                </a:lnTo>
                <a:close/>
              </a:path>
              <a:path w="1326514" h="711200">
                <a:moveTo>
                  <a:pt x="1300638" y="205739"/>
                </a:moveTo>
                <a:lnTo>
                  <a:pt x="329203" y="205739"/>
                </a:lnTo>
                <a:lnTo>
                  <a:pt x="329203" y="61424"/>
                </a:lnTo>
                <a:lnTo>
                  <a:pt x="350894" y="39687"/>
                </a:lnTo>
                <a:lnTo>
                  <a:pt x="329203" y="30708"/>
                </a:lnTo>
                <a:lnTo>
                  <a:pt x="354603" y="30708"/>
                </a:lnTo>
                <a:lnTo>
                  <a:pt x="354603" y="180339"/>
                </a:lnTo>
                <a:lnTo>
                  <a:pt x="341903" y="180339"/>
                </a:lnTo>
                <a:lnTo>
                  <a:pt x="354603" y="193039"/>
                </a:lnTo>
                <a:lnTo>
                  <a:pt x="1300638" y="193039"/>
                </a:lnTo>
                <a:lnTo>
                  <a:pt x="1300638" y="205739"/>
                </a:lnTo>
                <a:close/>
              </a:path>
              <a:path w="1326514" h="711200">
                <a:moveTo>
                  <a:pt x="354603" y="193039"/>
                </a:moveTo>
                <a:lnTo>
                  <a:pt x="341903" y="180339"/>
                </a:lnTo>
                <a:lnTo>
                  <a:pt x="354603" y="180339"/>
                </a:lnTo>
                <a:lnTo>
                  <a:pt x="354603" y="193039"/>
                </a:lnTo>
                <a:close/>
              </a:path>
              <a:path w="1326514" h="711200">
                <a:moveTo>
                  <a:pt x="1326038" y="205739"/>
                </a:moveTo>
                <a:lnTo>
                  <a:pt x="1313338" y="205739"/>
                </a:lnTo>
                <a:lnTo>
                  <a:pt x="1300638" y="193039"/>
                </a:lnTo>
                <a:lnTo>
                  <a:pt x="354603" y="193039"/>
                </a:lnTo>
                <a:lnTo>
                  <a:pt x="354603" y="180339"/>
                </a:lnTo>
                <a:lnTo>
                  <a:pt x="1326038" y="180339"/>
                </a:lnTo>
                <a:lnTo>
                  <a:pt x="1326038" y="205739"/>
                </a:lnTo>
                <a:close/>
              </a:path>
              <a:path w="1326514" h="711200">
                <a:moveTo>
                  <a:pt x="1300638" y="517677"/>
                </a:moveTo>
                <a:lnTo>
                  <a:pt x="1300638" y="193039"/>
                </a:lnTo>
                <a:lnTo>
                  <a:pt x="1313338" y="205739"/>
                </a:lnTo>
                <a:lnTo>
                  <a:pt x="1326038" y="205739"/>
                </a:lnTo>
                <a:lnTo>
                  <a:pt x="1326038" y="504977"/>
                </a:lnTo>
                <a:lnTo>
                  <a:pt x="1313338" y="504977"/>
                </a:lnTo>
                <a:lnTo>
                  <a:pt x="1300638" y="517677"/>
                </a:lnTo>
                <a:close/>
              </a:path>
              <a:path w="1326514" h="711200">
                <a:moveTo>
                  <a:pt x="26930" y="364324"/>
                </a:moveTo>
                <a:lnTo>
                  <a:pt x="26930" y="346379"/>
                </a:lnTo>
                <a:lnTo>
                  <a:pt x="35878" y="355358"/>
                </a:lnTo>
                <a:lnTo>
                  <a:pt x="26930" y="364324"/>
                </a:lnTo>
                <a:close/>
              </a:path>
              <a:path w="1326514" h="711200">
                <a:moveTo>
                  <a:pt x="35884" y="355352"/>
                </a:moveTo>
                <a:lnTo>
                  <a:pt x="26930" y="346379"/>
                </a:lnTo>
                <a:lnTo>
                  <a:pt x="44838" y="346379"/>
                </a:lnTo>
                <a:lnTo>
                  <a:pt x="35884" y="355352"/>
                </a:lnTo>
                <a:close/>
              </a:path>
              <a:path w="1326514" h="711200">
                <a:moveTo>
                  <a:pt x="44837" y="364324"/>
                </a:moveTo>
                <a:lnTo>
                  <a:pt x="26930" y="364324"/>
                </a:lnTo>
                <a:lnTo>
                  <a:pt x="35884" y="355352"/>
                </a:lnTo>
                <a:lnTo>
                  <a:pt x="44837" y="364324"/>
                </a:lnTo>
                <a:close/>
              </a:path>
              <a:path w="1326514" h="711200">
                <a:moveTo>
                  <a:pt x="354603" y="679996"/>
                </a:moveTo>
                <a:lnTo>
                  <a:pt x="329203" y="679996"/>
                </a:lnTo>
                <a:lnTo>
                  <a:pt x="350894" y="671029"/>
                </a:lnTo>
                <a:lnTo>
                  <a:pt x="329203" y="649292"/>
                </a:lnTo>
                <a:lnTo>
                  <a:pt x="329203" y="504977"/>
                </a:lnTo>
                <a:lnTo>
                  <a:pt x="1300638" y="504977"/>
                </a:lnTo>
                <a:lnTo>
                  <a:pt x="1300638" y="517677"/>
                </a:lnTo>
                <a:lnTo>
                  <a:pt x="354603" y="517677"/>
                </a:lnTo>
                <a:lnTo>
                  <a:pt x="341903" y="530377"/>
                </a:lnTo>
                <a:lnTo>
                  <a:pt x="354603" y="530377"/>
                </a:lnTo>
                <a:lnTo>
                  <a:pt x="354603" y="679996"/>
                </a:lnTo>
                <a:close/>
              </a:path>
              <a:path w="1326514" h="711200">
                <a:moveTo>
                  <a:pt x="1326038" y="530377"/>
                </a:moveTo>
                <a:lnTo>
                  <a:pt x="354603" y="530377"/>
                </a:lnTo>
                <a:lnTo>
                  <a:pt x="354603" y="517677"/>
                </a:lnTo>
                <a:lnTo>
                  <a:pt x="1300638" y="517677"/>
                </a:lnTo>
                <a:lnTo>
                  <a:pt x="1313338" y="504977"/>
                </a:lnTo>
                <a:lnTo>
                  <a:pt x="1326038" y="504977"/>
                </a:lnTo>
                <a:lnTo>
                  <a:pt x="1326038" y="530377"/>
                </a:lnTo>
                <a:close/>
              </a:path>
              <a:path w="1326514" h="711200">
                <a:moveTo>
                  <a:pt x="354603" y="530377"/>
                </a:moveTo>
                <a:lnTo>
                  <a:pt x="341903" y="530377"/>
                </a:lnTo>
                <a:lnTo>
                  <a:pt x="354603" y="517677"/>
                </a:lnTo>
                <a:lnTo>
                  <a:pt x="354603" y="530377"/>
                </a:lnTo>
                <a:close/>
              </a:path>
              <a:path w="1326514" h="711200">
                <a:moveTo>
                  <a:pt x="329203" y="679996"/>
                </a:moveTo>
                <a:lnTo>
                  <a:pt x="329203" y="649292"/>
                </a:lnTo>
                <a:lnTo>
                  <a:pt x="350894" y="671029"/>
                </a:lnTo>
                <a:lnTo>
                  <a:pt x="329203" y="67999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61" name="object 22"/>
          <p:cNvSpPr txBox="1">
            <a:spLocks noChangeArrowheads="1"/>
          </p:cNvSpPr>
          <p:nvPr/>
        </p:nvSpPr>
        <p:spPr bwMode="auto">
          <a:xfrm>
            <a:off x="4391025" y="4841875"/>
            <a:ext cx="9398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安吉白茶</a:t>
            </a:r>
          </a:p>
        </p:txBody>
      </p:sp>
      <p:sp>
        <p:nvSpPr>
          <p:cNvPr id="17462" name="object 23"/>
          <p:cNvSpPr>
            <a:spLocks noChangeArrowheads="1"/>
          </p:cNvSpPr>
          <p:nvPr/>
        </p:nvSpPr>
        <p:spPr bwMode="auto">
          <a:xfrm>
            <a:off x="401638" y="4806950"/>
            <a:ext cx="1501775" cy="1630363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63" name="object 24"/>
          <p:cNvSpPr/>
          <p:nvPr/>
        </p:nvSpPr>
        <p:spPr bwMode="auto">
          <a:xfrm>
            <a:off x="1376363" y="4695825"/>
            <a:ext cx="1295400" cy="650875"/>
          </a:xfrm>
          <a:custGeom>
            <a:avLst/>
            <a:gdLst>
              <a:gd name="T0" fmla="*/ 323088 w 1295400"/>
              <a:gd name="T1" fmla="*/ 650747 h 650875"/>
              <a:gd name="T2" fmla="*/ 0 w 1295400"/>
              <a:gd name="T3" fmla="*/ 324611 h 650875"/>
              <a:gd name="T4" fmla="*/ 323088 w 1295400"/>
              <a:gd name="T5" fmla="*/ 0 h 650875"/>
              <a:gd name="T6" fmla="*/ 323088 w 1295400"/>
              <a:gd name="T7" fmla="*/ 163067 h 650875"/>
              <a:gd name="T8" fmla="*/ 1295400 w 1295400"/>
              <a:gd name="T9" fmla="*/ 163067 h 650875"/>
              <a:gd name="T10" fmla="*/ 1295400 w 1295400"/>
              <a:gd name="T11" fmla="*/ 487679 h 650875"/>
              <a:gd name="T12" fmla="*/ 323088 w 1295400"/>
              <a:gd name="T13" fmla="*/ 487679 h 650875"/>
              <a:gd name="T14" fmla="*/ 323088 w 1295400"/>
              <a:gd name="T15" fmla="*/ 650747 h 65087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95400"/>
              <a:gd name="T25" fmla="*/ 0 h 650875"/>
              <a:gd name="T26" fmla="*/ 1295400 w 1295400"/>
              <a:gd name="T27" fmla="*/ 650875 h 65087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95400" h="650875">
                <a:moveTo>
                  <a:pt x="323088" y="650747"/>
                </a:moveTo>
                <a:lnTo>
                  <a:pt x="0" y="324611"/>
                </a:lnTo>
                <a:lnTo>
                  <a:pt x="323088" y="0"/>
                </a:lnTo>
                <a:lnTo>
                  <a:pt x="323088" y="163067"/>
                </a:lnTo>
                <a:lnTo>
                  <a:pt x="1295400" y="163067"/>
                </a:lnTo>
                <a:lnTo>
                  <a:pt x="1295400" y="487679"/>
                </a:lnTo>
                <a:lnTo>
                  <a:pt x="323088" y="487679"/>
                </a:lnTo>
                <a:lnTo>
                  <a:pt x="323088" y="650747"/>
                </a:lnTo>
                <a:close/>
              </a:path>
            </a:pathLst>
          </a:custGeom>
          <a:solidFill>
            <a:srgbClr val="C2D49B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64" name="object 25"/>
          <p:cNvSpPr/>
          <p:nvPr/>
        </p:nvSpPr>
        <p:spPr bwMode="auto">
          <a:xfrm>
            <a:off x="1357313" y="4665663"/>
            <a:ext cx="1327150" cy="711200"/>
          </a:xfrm>
          <a:custGeom>
            <a:avLst/>
            <a:gdLst>
              <a:gd name="T0" fmla="*/ 0 w 1326514"/>
              <a:gd name="T1" fmla="*/ 355352 h 711200"/>
              <a:gd name="T2" fmla="*/ 354773 w 1326514"/>
              <a:gd name="T3" fmla="*/ 30708 h 711200"/>
              <a:gd name="T4" fmla="*/ 329361 w 1326514"/>
              <a:gd name="T5" fmla="*/ 61424 h 711200"/>
              <a:gd name="T6" fmla="*/ 26943 w 1326514"/>
              <a:gd name="T7" fmla="*/ 346379 h 711200"/>
              <a:gd name="T8" fmla="*/ 44858 w 1326514"/>
              <a:gd name="T9" fmla="*/ 364324 h 711200"/>
              <a:gd name="T10" fmla="*/ 329361 w 1326514"/>
              <a:gd name="T11" fmla="*/ 679996 h 711200"/>
              <a:gd name="T12" fmla="*/ 354773 w 1326514"/>
              <a:gd name="T13" fmla="*/ 710704 h 711200"/>
              <a:gd name="T14" fmla="*/ 329361 w 1326514"/>
              <a:gd name="T15" fmla="*/ 30708 h 711200"/>
              <a:gd name="T16" fmla="*/ 329361 w 1326514"/>
              <a:gd name="T17" fmla="*/ 61424 h 711200"/>
              <a:gd name="T18" fmla="*/ 329361 w 1326514"/>
              <a:gd name="T19" fmla="*/ 205739 h 711200"/>
              <a:gd name="T20" fmla="*/ 351062 w 1326514"/>
              <a:gd name="T21" fmla="*/ 39687 h 711200"/>
              <a:gd name="T22" fmla="*/ 354773 w 1326514"/>
              <a:gd name="T23" fmla="*/ 30708 h 711200"/>
              <a:gd name="T24" fmla="*/ 342067 w 1326514"/>
              <a:gd name="T25" fmla="*/ 180339 h 711200"/>
              <a:gd name="T26" fmla="*/ 1301262 w 1326514"/>
              <a:gd name="T27" fmla="*/ 193039 h 711200"/>
              <a:gd name="T28" fmla="*/ 354773 w 1326514"/>
              <a:gd name="T29" fmla="*/ 193039 h 711200"/>
              <a:gd name="T30" fmla="*/ 354773 w 1326514"/>
              <a:gd name="T31" fmla="*/ 180339 h 711200"/>
              <a:gd name="T32" fmla="*/ 1326674 w 1326514"/>
              <a:gd name="T33" fmla="*/ 205739 h 711200"/>
              <a:gd name="T34" fmla="*/ 1301262 w 1326514"/>
              <a:gd name="T35" fmla="*/ 193039 h 711200"/>
              <a:gd name="T36" fmla="*/ 354773 w 1326514"/>
              <a:gd name="T37" fmla="*/ 180339 h 711200"/>
              <a:gd name="T38" fmla="*/ 1326674 w 1326514"/>
              <a:gd name="T39" fmla="*/ 205739 h 711200"/>
              <a:gd name="T40" fmla="*/ 1301262 w 1326514"/>
              <a:gd name="T41" fmla="*/ 193039 h 711200"/>
              <a:gd name="T42" fmla="*/ 1326674 w 1326514"/>
              <a:gd name="T43" fmla="*/ 205739 h 711200"/>
              <a:gd name="T44" fmla="*/ 1313968 w 1326514"/>
              <a:gd name="T45" fmla="*/ 504977 h 711200"/>
              <a:gd name="T46" fmla="*/ 26943 w 1326514"/>
              <a:gd name="T47" fmla="*/ 364324 h 711200"/>
              <a:gd name="T48" fmla="*/ 35895 w 1326514"/>
              <a:gd name="T49" fmla="*/ 355358 h 711200"/>
              <a:gd name="T50" fmla="*/ 35901 w 1326514"/>
              <a:gd name="T51" fmla="*/ 355352 h 711200"/>
              <a:gd name="T52" fmla="*/ 44859 w 1326514"/>
              <a:gd name="T53" fmla="*/ 346379 h 711200"/>
              <a:gd name="T54" fmla="*/ 44858 w 1326514"/>
              <a:gd name="T55" fmla="*/ 364324 h 711200"/>
              <a:gd name="T56" fmla="*/ 35901 w 1326514"/>
              <a:gd name="T57" fmla="*/ 355352 h 711200"/>
              <a:gd name="T58" fmla="*/ 354773 w 1326514"/>
              <a:gd name="T59" fmla="*/ 679996 h 711200"/>
              <a:gd name="T60" fmla="*/ 351062 w 1326514"/>
              <a:gd name="T61" fmla="*/ 671029 h 711200"/>
              <a:gd name="T62" fmla="*/ 329361 w 1326514"/>
              <a:gd name="T63" fmla="*/ 504977 h 711200"/>
              <a:gd name="T64" fmla="*/ 1301262 w 1326514"/>
              <a:gd name="T65" fmla="*/ 517677 h 711200"/>
              <a:gd name="T66" fmla="*/ 342067 w 1326514"/>
              <a:gd name="T67" fmla="*/ 530377 h 711200"/>
              <a:gd name="T68" fmla="*/ 354773 w 1326514"/>
              <a:gd name="T69" fmla="*/ 679996 h 711200"/>
              <a:gd name="T70" fmla="*/ 354773 w 1326514"/>
              <a:gd name="T71" fmla="*/ 530377 h 711200"/>
              <a:gd name="T72" fmla="*/ 1301262 w 1326514"/>
              <a:gd name="T73" fmla="*/ 517677 h 711200"/>
              <a:gd name="T74" fmla="*/ 1326674 w 1326514"/>
              <a:gd name="T75" fmla="*/ 504977 h 711200"/>
              <a:gd name="T76" fmla="*/ 354773 w 1326514"/>
              <a:gd name="T77" fmla="*/ 530377 h 711200"/>
              <a:gd name="T78" fmla="*/ 354773 w 1326514"/>
              <a:gd name="T79" fmla="*/ 517677 h 711200"/>
              <a:gd name="T80" fmla="*/ 329361 w 1326514"/>
              <a:gd name="T81" fmla="*/ 679996 h 711200"/>
              <a:gd name="T82" fmla="*/ 351062 w 1326514"/>
              <a:gd name="T83" fmla="*/ 671029 h 71120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326514"/>
              <a:gd name="T127" fmla="*/ 0 h 711200"/>
              <a:gd name="T128" fmla="*/ 1326514 w 1326514"/>
              <a:gd name="T129" fmla="*/ 711200 h 71120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326514" h="711200">
                <a:moveTo>
                  <a:pt x="354603" y="710704"/>
                </a:moveTo>
                <a:lnTo>
                  <a:pt x="0" y="355352"/>
                </a:lnTo>
                <a:lnTo>
                  <a:pt x="354603" y="0"/>
                </a:lnTo>
                <a:lnTo>
                  <a:pt x="354603" y="30708"/>
                </a:lnTo>
                <a:lnTo>
                  <a:pt x="329203" y="30708"/>
                </a:lnTo>
                <a:lnTo>
                  <a:pt x="329203" y="61424"/>
                </a:lnTo>
                <a:lnTo>
                  <a:pt x="44838" y="346379"/>
                </a:lnTo>
                <a:lnTo>
                  <a:pt x="26930" y="346379"/>
                </a:lnTo>
                <a:lnTo>
                  <a:pt x="26930" y="364324"/>
                </a:lnTo>
                <a:lnTo>
                  <a:pt x="44837" y="364324"/>
                </a:lnTo>
                <a:lnTo>
                  <a:pt x="329203" y="649292"/>
                </a:lnTo>
                <a:lnTo>
                  <a:pt x="329203" y="679996"/>
                </a:lnTo>
                <a:lnTo>
                  <a:pt x="354603" y="679996"/>
                </a:lnTo>
                <a:lnTo>
                  <a:pt x="354603" y="710704"/>
                </a:lnTo>
                <a:close/>
              </a:path>
              <a:path w="1326514" h="711200">
                <a:moveTo>
                  <a:pt x="329203" y="61424"/>
                </a:moveTo>
                <a:lnTo>
                  <a:pt x="329203" y="30708"/>
                </a:lnTo>
                <a:lnTo>
                  <a:pt x="350894" y="39687"/>
                </a:lnTo>
                <a:lnTo>
                  <a:pt x="329203" y="61424"/>
                </a:lnTo>
                <a:close/>
              </a:path>
              <a:path w="1326514" h="711200">
                <a:moveTo>
                  <a:pt x="1300638" y="205739"/>
                </a:moveTo>
                <a:lnTo>
                  <a:pt x="329203" y="205739"/>
                </a:lnTo>
                <a:lnTo>
                  <a:pt x="329203" y="61424"/>
                </a:lnTo>
                <a:lnTo>
                  <a:pt x="350894" y="39687"/>
                </a:lnTo>
                <a:lnTo>
                  <a:pt x="329203" y="30708"/>
                </a:lnTo>
                <a:lnTo>
                  <a:pt x="354603" y="30708"/>
                </a:lnTo>
                <a:lnTo>
                  <a:pt x="354603" y="180339"/>
                </a:lnTo>
                <a:lnTo>
                  <a:pt x="341903" y="180339"/>
                </a:lnTo>
                <a:lnTo>
                  <a:pt x="354603" y="193039"/>
                </a:lnTo>
                <a:lnTo>
                  <a:pt x="1300638" y="193039"/>
                </a:lnTo>
                <a:lnTo>
                  <a:pt x="1300638" y="205739"/>
                </a:lnTo>
                <a:close/>
              </a:path>
              <a:path w="1326514" h="711200">
                <a:moveTo>
                  <a:pt x="354603" y="193039"/>
                </a:moveTo>
                <a:lnTo>
                  <a:pt x="341903" y="180339"/>
                </a:lnTo>
                <a:lnTo>
                  <a:pt x="354603" y="180339"/>
                </a:lnTo>
                <a:lnTo>
                  <a:pt x="354603" y="193039"/>
                </a:lnTo>
                <a:close/>
              </a:path>
              <a:path w="1326514" h="711200">
                <a:moveTo>
                  <a:pt x="1326038" y="205739"/>
                </a:moveTo>
                <a:lnTo>
                  <a:pt x="1313338" y="205739"/>
                </a:lnTo>
                <a:lnTo>
                  <a:pt x="1300638" y="193039"/>
                </a:lnTo>
                <a:lnTo>
                  <a:pt x="354603" y="193039"/>
                </a:lnTo>
                <a:lnTo>
                  <a:pt x="354603" y="180339"/>
                </a:lnTo>
                <a:lnTo>
                  <a:pt x="1326038" y="180339"/>
                </a:lnTo>
                <a:lnTo>
                  <a:pt x="1326038" y="205739"/>
                </a:lnTo>
                <a:close/>
              </a:path>
              <a:path w="1326514" h="711200">
                <a:moveTo>
                  <a:pt x="1300638" y="517677"/>
                </a:moveTo>
                <a:lnTo>
                  <a:pt x="1300638" y="193039"/>
                </a:lnTo>
                <a:lnTo>
                  <a:pt x="1313338" y="205739"/>
                </a:lnTo>
                <a:lnTo>
                  <a:pt x="1326038" y="205739"/>
                </a:lnTo>
                <a:lnTo>
                  <a:pt x="1326038" y="504977"/>
                </a:lnTo>
                <a:lnTo>
                  <a:pt x="1313338" y="504977"/>
                </a:lnTo>
                <a:lnTo>
                  <a:pt x="1300638" y="517677"/>
                </a:lnTo>
                <a:close/>
              </a:path>
              <a:path w="1326514" h="711200">
                <a:moveTo>
                  <a:pt x="26930" y="364324"/>
                </a:moveTo>
                <a:lnTo>
                  <a:pt x="26930" y="346379"/>
                </a:lnTo>
                <a:lnTo>
                  <a:pt x="35878" y="355358"/>
                </a:lnTo>
                <a:lnTo>
                  <a:pt x="26930" y="364324"/>
                </a:lnTo>
                <a:close/>
              </a:path>
              <a:path w="1326514" h="711200">
                <a:moveTo>
                  <a:pt x="35884" y="355352"/>
                </a:moveTo>
                <a:lnTo>
                  <a:pt x="26930" y="346379"/>
                </a:lnTo>
                <a:lnTo>
                  <a:pt x="44838" y="346379"/>
                </a:lnTo>
                <a:lnTo>
                  <a:pt x="35884" y="355352"/>
                </a:lnTo>
                <a:close/>
              </a:path>
              <a:path w="1326514" h="711200">
                <a:moveTo>
                  <a:pt x="44837" y="364324"/>
                </a:moveTo>
                <a:lnTo>
                  <a:pt x="26930" y="364324"/>
                </a:lnTo>
                <a:lnTo>
                  <a:pt x="35884" y="355352"/>
                </a:lnTo>
                <a:lnTo>
                  <a:pt x="44837" y="364324"/>
                </a:lnTo>
                <a:close/>
              </a:path>
              <a:path w="1326514" h="711200">
                <a:moveTo>
                  <a:pt x="354603" y="679996"/>
                </a:moveTo>
                <a:lnTo>
                  <a:pt x="329203" y="679996"/>
                </a:lnTo>
                <a:lnTo>
                  <a:pt x="350894" y="671029"/>
                </a:lnTo>
                <a:lnTo>
                  <a:pt x="329203" y="649292"/>
                </a:lnTo>
                <a:lnTo>
                  <a:pt x="329203" y="504977"/>
                </a:lnTo>
                <a:lnTo>
                  <a:pt x="1300638" y="504977"/>
                </a:lnTo>
                <a:lnTo>
                  <a:pt x="1300638" y="517677"/>
                </a:lnTo>
                <a:lnTo>
                  <a:pt x="354603" y="517677"/>
                </a:lnTo>
                <a:lnTo>
                  <a:pt x="341903" y="530377"/>
                </a:lnTo>
                <a:lnTo>
                  <a:pt x="354603" y="530377"/>
                </a:lnTo>
                <a:lnTo>
                  <a:pt x="354603" y="679996"/>
                </a:lnTo>
                <a:close/>
              </a:path>
              <a:path w="1326514" h="711200">
                <a:moveTo>
                  <a:pt x="1326038" y="530377"/>
                </a:moveTo>
                <a:lnTo>
                  <a:pt x="354603" y="530377"/>
                </a:lnTo>
                <a:lnTo>
                  <a:pt x="354603" y="517677"/>
                </a:lnTo>
                <a:lnTo>
                  <a:pt x="1300638" y="517677"/>
                </a:lnTo>
                <a:lnTo>
                  <a:pt x="1313338" y="504977"/>
                </a:lnTo>
                <a:lnTo>
                  <a:pt x="1326038" y="504977"/>
                </a:lnTo>
                <a:lnTo>
                  <a:pt x="1326038" y="530377"/>
                </a:lnTo>
                <a:close/>
              </a:path>
              <a:path w="1326514" h="711200">
                <a:moveTo>
                  <a:pt x="354603" y="530377"/>
                </a:moveTo>
                <a:lnTo>
                  <a:pt x="341903" y="530377"/>
                </a:lnTo>
                <a:lnTo>
                  <a:pt x="354603" y="517677"/>
                </a:lnTo>
                <a:lnTo>
                  <a:pt x="354603" y="530377"/>
                </a:lnTo>
                <a:close/>
              </a:path>
              <a:path w="1326514" h="711200">
                <a:moveTo>
                  <a:pt x="329203" y="679996"/>
                </a:moveTo>
                <a:lnTo>
                  <a:pt x="329203" y="649292"/>
                </a:lnTo>
                <a:lnTo>
                  <a:pt x="350894" y="671029"/>
                </a:lnTo>
                <a:lnTo>
                  <a:pt x="329203" y="67999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65" name="object 26"/>
          <p:cNvSpPr txBox="1">
            <a:spLocks noChangeArrowheads="1"/>
          </p:cNvSpPr>
          <p:nvPr/>
        </p:nvSpPr>
        <p:spPr bwMode="auto">
          <a:xfrm>
            <a:off x="1635125" y="4841875"/>
            <a:ext cx="9398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有机玉露</a:t>
            </a:r>
          </a:p>
        </p:txBody>
      </p:sp>
      <p:sp>
        <p:nvSpPr>
          <p:cNvPr id="17466" name="object 27"/>
          <p:cNvSpPr>
            <a:spLocks noChangeArrowheads="1"/>
          </p:cNvSpPr>
          <p:nvPr/>
        </p:nvSpPr>
        <p:spPr bwMode="auto">
          <a:xfrm>
            <a:off x="5576888" y="4651375"/>
            <a:ext cx="1731962" cy="1739900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7467" name="object 28"/>
          <p:cNvSpPr/>
          <p:nvPr/>
        </p:nvSpPr>
        <p:spPr bwMode="auto">
          <a:xfrm>
            <a:off x="6650038" y="4651375"/>
            <a:ext cx="1295400" cy="649288"/>
          </a:xfrm>
          <a:custGeom>
            <a:avLst/>
            <a:gdLst>
              <a:gd name="T0" fmla="*/ 324612 w 1295400"/>
              <a:gd name="T1" fmla="*/ 648908 h 649604"/>
              <a:gd name="T2" fmla="*/ 0 w 1295400"/>
              <a:gd name="T3" fmla="*/ 324454 h 649604"/>
              <a:gd name="T4" fmla="*/ 324612 w 1295400"/>
              <a:gd name="T5" fmla="*/ 0 h 649604"/>
              <a:gd name="T6" fmla="*/ 324612 w 1295400"/>
              <a:gd name="T7" fmla="*/ 162988 h 649604"/>
              <a:gd name="T8" fmla="*/ 1295400 w 1295400"/>
              <a:gd name="T9" fmla="*/ 162988 h 649604"/>
              <a:gd name="T10" fmla="*/ 1295400 w 1295400"/>
              <a:gd name="T11" fmla="*/ 487442 h 649604"/>
              <a:gd name="T12" fmla="*/ 324612 w 1295400"/>
              <a:gd name="T13" fmla="*/ 487442 h 649604"/>
              <a:gd name="T14" fmla="*/ 324612 w 1295400"/>
              <a:gd name="T15" fmla="*/ 648908 h 649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95400"/>
              <a:gd name="T25" fmla="*/ 0 h 649604"/>
              <a:gd name="T26" fmla="*/ 1295400 w 1295400"/>
              <a:gd name="T27" fmla="*/ 649604 h 649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95400" h="649604">
                <a:moveTo>
                  <a:pt x="324612" y="649224"/>
                </a:moveTo>
                <a:lnTo>
                  <a:pt x="0" y="324612"/>
                </a:lnTo>
                <a:lnTo>
                  <a:pt x="324612" y="0"/>
                </a:lnTo>
                <a:lnTo>
                  <a:pt x="324612" y="163067"/>
                </a:lnTo>
                <a:lnTo>
                  <a:pt x="1295400" y="163067"/>
                </a:lnTo>
                <a:lnTo>
                  <a:pt x="1295400" y="487679"/>
                </a:lnTo>
                <a:lnTo>
                  <a:pt x="324612" y="487679"/>
                </a:lnTo>
                <a:lnTo>
                  <a:pt x="324612" y="649224"/>
                </a:lnTo>
                <a:close/>
              </a:path>
            </a:pathLst>
          </a:custGeom>
          <a:solidFill>
            <a:srgbClr val="C2D49B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68" name="object 29"/>
          <p:cNvSpPr/>
          <p:nvPr/>
        </p:nvSpPr>
        <p:spPr bwMode="auto">
          <a:xfrm>
            <a:off x="6634163" y="4621213"/>
            <a:ext cx="1325562" cy="711200"/>
          </a:xfrm>
          <a:custGeom>
            <a:avLst/>
            <a:gdLst>
              <a:gd name="T0" fmla="*/ 0 w 1326515"/>
              <a:gd name="T1" fmla="*/ 355352 h 711200"/>
              <a:gd name="T2" fmla="*/ 354348 w 1326515"/>
              <a:gd name="T3" fmla="*/ 30708 h 711200"/>
              <a:gd name="T4" fmla="*/ 328966 w 1326515"/>
              <a:gd name="T5" fmla="*/ 61412 h 711200"/>
              <a:gd name="T6" fmla="*/ 26911 w 1326515"/>
              <a:gd name="T7" fmla="*/ 346379 h 711200"/>
              <a:gd name="T8" fmla="*/ 44805 w 1326515"/>
              <a:gd name="T9" fmla="*/ 364324 h 711200"/>
              <a:gd name="T10" fmla="*/ 328966 w 1326515"/>
              <a:gd name="T11" fmla="*/ 679996 h 711200"/>
              <a:gd name="T12" fmla="*/ 354348 w 1326515"/>
              <a:gd name="T13" fmla="*/ 710704 h 711200"/>
              <a:gd name="T14" fmla="*/ 328966 w 1326515"/>
              <a:gd name="T15" fmla="*/ 30708 h 711200"/>
              <a:gd name="T16" fmla="*/ 328966 w 1326515"/>
              <a:gd name="T17" fmla="*/ 61412 h 711200"/>
              <a:gd name="T18" fmla="*/ 328966 w 1326515"/>
              <a:gd name="T19" fmla="*/ 205727 h 711200"/>
              <a:gd name="T20" fmla="*/ 350642 w 1326515"/>
              <a:gd name="T21" fmla="*/ 39674 h 711200"/>
              <a:gd name="T22" fmla="*/ 354348 w 1326515"/>
              <a:gd name="T23" fmla="*/ 30708 h 711200"/>
              <a:gd name="T24" fmla="*/ 341657 w 1326515"/>
              <a:gd name="T25" fmla="*/ 180327 h 711200"/>
              <a:gd name="T26" fmla="*/ 1299704 w 1326515"/>
              <a:gd name="T27" fmla="*/ 193027 h 711200"/>
              <a:gd name="T28" fmla="*/ 354348 w 1326515"/>
              <a:gd name="T29" fmla="*/ 193027 h 711200"/>
              <a:gd name="T30" fmla="*/ 354348 w 1326515"/>
              <a:gd name="T31" fmla="*/ 180327 h 711200"/>
              <a:gd name="T32" fmla="*/ 1325085 w 1326515"/>
              <a:gd name="T33" fmla="*/ 205727 h 711200"/>
              <a:gd name="T34" fmla="*/ 1299704 w 1326515"/>
              <a:gd name="T35" fmla="*/ 193027 h 711200"/>
              <a:gd name="T36" fmla="*/ 354348 w 1326515"/>
              <a:gd name="T37" fmla="*/ 180327 h 711200"/>
              <a:gd name="T38" fmla="*/ 1325085 w 1326515"/>
              <a:gd name="T39" fmla="*/ 205727 h 711200"/>
              <a:gd name="T40" fmla="*/ 1299704 w 1326515"/>
              <a:gd name="T41" fmla="*/ 193027 h 711200"/>
              <a:gd name="T42" fmla="*/ 1325085 w 1326515"/>
              <a:gd name="T43" fmla="*/ 205727 h 711200"/>
              <a:gd name="T44" fmla="*/ 1312394 w 1326515"/>
              <a:gd name="T45" fmla="*/ 504977 h 711200"/>
              <a:gd name="T46" fmla="*/ 26911 w 1326515"/>
              <a:gd name="T47" fmla="*/ 364324 h 711200"/>
              <a:gd name="T48" fmla="*/ 35851 w 1326515"/>
              <a:gd name="T49" fmla="*/ 355358 h 711200"/>
              <a:gd name="T50" fmla="*/ 35857 w 1326515"/>
              <a:gd name="T51" fmla="*/ 355352 h 711200"/>
              <a:gd name="T52" fmla="*/ 44805 w 1326515"/>
              <a:gd name="T53" fmla="*/ 346379 h 711200"/>
              <a:gd name="T54" fmla="*/ 44805 w 1326515"/>
              <a:gd name="T55" fmla="*/ 364324 h 711200"/>
              <a:gd name="T56" fmla="*/ 35857 w 1326515"/>
              <a:gd name="T57" fmla="*/ 355352 h 711200"/>
              <a:gd name="T58" fmla="*/ 354348 w 1326515"/>
              <a:gd name="T59" fmla="*/ 679996 h 711200"/>
              <a:gd name="T60" fmla="*/ 350642 w 1326515"/>
              <a:gd name="T61" fmla="*/ 671029 h 711200"/>
              <a:gd name="T62" fmla="*/ 328966 w 1326515"/>
              <a:gd name="T63" fmla="*/ 504977 h 711200"/>
              <a:gd name="T64" fmla="*/ 1299704 w 1326515"/>
              <a:gd name="T65" fmla="*/ 517677 h 711200"/>
              <a:gd name="T66" fmla="*/ 341657 w 1326515"/>
              <a:gd name="T67" fmla="*/ 530377 h 711200"/>
              <a:gd name="T68" fmla="*/ 354348 w 1326515"/>
              <a:gd name="T69" fmla="*/ 679996 h 711200"/>
              <a:gd name="T70" fmla="*/ 354348 w 1326515"/>
              <a:gd name="T71" fmla="*/ 530377 h 711200"/>
              <a:gd name="T72" fmla="*/ 1299704 w 1326515"/>
              <a:gd name="T73" fmla="*/ 517677 h 711200"/>
              <a:gd name="T74" fmla="*/ 1325085 w 1326515"/>
              <a:gd name="T75" fmla="*/ 504977 h 711200"/>
              <a:gd name="T76" fmla="*/ 354348 w 1326515"/>
              <a:gd name="T77" fmla="*/ 530377 h 711200"/>
              <a:gd name="T78" fmla="*/ 354348 w 1326515"/>
              <a:gd name="T79" fmla="*/ 517677 h 711200"/>
              <a:gd name="T80" fmla="*/ 328966 w 1326515"/>
              <a:gd name="T81" fmla="*/ 679996 h 711200"/>
              <a:gd name="T82" fmla="*/ 350642 w 1326515"/>
              <a:gd name="T83" fmla="*/ 671029 h 71120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326515"/>
              <a:gd name="T127" fmla="*/ 0 h 711200"/>
              <a:gd name="T128" fmla="*/ 1326515 w 1326515"/>
              <a:gd name="T129" fmla="*/ 711200 h 71120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326515" h="711200">
                <a:moveTo>
                  <a:pt x="354603" y="710704"/>
                </a:moveTo>
                <a:lnTo>
                  <a:pt x="0" y="355352"/>
                </a:lnTo>
                <a:lnTo>
                  <a:pt x="354603" y="0"/>
                </a:lnTo>
                <a:lnTo>
                  <a:pt x="354603" y="30708"/>
                </a:lnTo>
                <a:lnTo>
                  <a:pt x="329203" y="30708"/>
                </a:lnTo>
                <a:lnTo>
                  <a:pt x="329203" y="61412"/>
                </a:lnTo>
                <a:lnTo>
                  <a:pt x="44837" y="346379"/>
                </a:lnTo>
                <a:lnTo>
                  <a:pt x="26930" y="346379"/>
                </a:lnTo>
                <a:lnTo>
                  <a:pt x="26930" y="364324"/>
                </a:lnTo>
                <a:lnTo>
                  <a:pt x="44837" y="364324"/>
                </a:lnTo>
                <a:lnTo>
                  <a:pt x="329203" y="649292"/>
                </a:lnTo>
                <a:lnTo>
                  <a:pt x="329203" y="679996"/>
                </a:lnTo>
                <a:lnTo>
                  <a:pt x="354603" y="679996"/>
                </a:lnTo>
                <a:lnTo>
                  <a:pt x="354603" y="710704"/>
                </a:lnTo>
                <a:close/>
              </a:path>
              <a:path w="1326515" h="711200">
                <a:moveTo>
                  <a:pt x="329203" y="61412"/>
                </a:moveTo>
                <a:lnTo>
                  <a:pt x="329203" y="30708"/>
                </a:lnTo>
                <a:lnTo>
                  <a:pt x="350894" y="39674"/>
                </a:lnTo>
                <a:lnTo>
                  <a:pt x="329203" y="61412"/>
                </a:lnTo>
                <a:close/>
              </a:path>
              <a:path w="1326515" h="711200">
                <a:moveTo>
                  <a:pt x="1300638" y="205727"/>
                </a:moveTo>
                <a:lnTo>
                  <a:pt x="329203" y="205727"/>
                </a:lnTo>
                <a:lnTo>
                  <a:pt x="329203" y="61412"/>
                </a:lnTo>
                <a:lnTo>
                  <a:pt x="350894" y="39674"/>
                </a:lnTo>
                <a:lnTo>
                  <a:pt x="329203" y="30708"/>
                </a:lnTo>
                <a:lnTo>
                  <a:pt x="354603" y="30708"/>
                </a:lnTo>
                <a:lnTo>
                  <a:pt x="354603" y="180327"/>
                </a:lnTo>
                <a:lnTo>
                  <a:pt x="341903" y="180327"/>
                </a:lnTo>
                <a:lnTo>
                  <a:pt x="354603" y="193027"/>
                </a:lnTo>
                <a:lnTo>
                  <a:pt x="1300638" y="193027"/>
                </a:lnTo>
                <a:lnTo>
                  <a:pt x="1300638" y="205727"/>
                </a:lnTo>
                <a:close/>
              </a:path>
              <a:path w="1326515" h="711200">
                <a:moveTo>
                  <a:pt x="354603" y="193027"/>
                </a:moveTo>
                <a:lnTo>
                  <a:pt x="341903" y="180327"/>
                </a:lnTo>
                <a:lnTo>
                  <a:pt x="354603" y="180327"/>
                </a:lnTo>
                <a:lnTo>
                  <a:pt x="354603" y="193027"/>
                </a:lnTo>
                <a:close/>
              </a:path>
              <a:path w="1326515" h="711200">
                <a:moveTo>
                  <a:pt x="1326038" y="205727"/>
                </a:moveTo>
                <a:lnTo>
                  <a:pt x="1313338" y="205727"/>
                </a:lnTo>
                <a:lnTo>
                  <a:pt x="1300638" y="193027"/>
                </a:lnTo>
                <a:lnTo>
                  <a:pt x="354603" y="193027"/>
                </a:lnTo>
                <a:lnTo>
                  <a:pt x="354603" y="180327"/>
                </a:lnTo>
                <a:lnTo>
                  <a:pt x="1326038" y="180327"/>
                </a:lnTo>
                <a:lnTo>
                  <a:pt x="1326038" y="205727"/>
                </a:lnTo>
                <a:close/>
              </a:path>
              <a:path w="1326515" h="711200">
                <a:moveTo>
                  <a:pt x="1300638" y="517677"/>
                </a:moveTo>
                <a:lnTo>
                  <a:pt x="1300638" y="193027"/>
                </a:lnTo>
                <a:lnTo>
                  <a:pt x="1313338" y="205727"/>
                </a:lnTo>
                <a:lnTo>
                  <a:pt x="1326038" y="205727"/>
                </a:lnTo>
                <a:lnTo>
                  <a:pt x="1326038" y="504977"/>
                </a:lnTo>
                <a:lnTo>
                  <a:pt x="1313338" y="504977"/>
                </a:lnTo>
                <a:lnTo>
                  <a:pt x="1300638" y="517677"/>
                </a:lnTo>
                <a:close/>
              </a:path>
              <a:path w="1326515" h="711200">
                <a:moveTo>
                  <a:pt x="26930" y="364324"/>
                </a:moveTo>
                <a:lnTo>
                  <a:pt x="26930" y="346379"/>
                </a:lnTo>
                <a:lnTo>
                  <a:pt x="35877" y="355358"/>
                </a:lnTo>
                <a:lnTo>
                  <a:pt x="26930" y="364324"/>
                </a:lnTo>
                <a:close/>
              </a:path>
              <a:path w="1326515" h="711200">
                <a:moveTo>
                  <a:pt x="35883" y="355352"/>
                </a:moveTo>
                <a:lnTo>
                  <a:pt x="26930" y="346379"/>
                </a:lnTo>
                <a:lnTo>
                  <a:pt x="44837" y="346379"/>
                </a:lnTo>
                <a:lnTo>
                  <a:pt x="35883" y="355352"/>
                </a:lnTo>
                <a:close/>
              </a:path>
              <a:path w="1326515" h="711200">
                <a:moveTo>
                  <a:pt x="44837" y="364324"/>
                </a:moveTo>
                <a:lnTo>
                  <a:pt x="26930" y="364324"/>
                </a:lnTo>
                <a:lnTo>
                  <a:pt x="35883" y="355352"/>
                </a:lnTo>
                <a:lnTo>
                  <a:pt x="44837" y="364324"/>
                </a:lnTo>
                <a:close/>
              </a:path>
              <a:path w="1326515" h="711200">
                <a:moveTo>
                  <a:pt x="354603" y="679996"/>
                </a:moveTo>
                <a:lnTo>
                  <a:pt x="329203" y="679996"/>
                </a:lnTo>
                <a:lnTo>
                  <a:pt x="350894" y="671029"/>
                </a:lnTo>
                <a:lnTo>
                  <a:pt x="329203" y="649292"/>
                </a:lnTo>
                <a:lnTo>
                  <a:pt x="329203" y="504977"/>
                </a:lnTo>
                <a:lnTo>
                  <a:pt x="1300638" y="504977"/>
                </a:lnTo>
                <a:lnTo>
                  <a:pt x="1300638" y="517677"/>
                </a:lnTo>
                <a:lnTo>
                  <a:pt x="354603" y="517677"/>
                </a:lnTo>
                <a:lnTo>
                  <a:pt x="341903" y="530377"/>
                </a:lnTo>
                <a:lnTo>
                  <a:pt x="354603" y="530377"/>
                </a:lnTo>
                <a:lnTo>
                  <a:pt x="354603" y="679996"/>
                </a:lnTo>
                <a:close/>
              </a:path>
              <a:path w="1326515" h="711200">
                <a:moveTo>
                  <a:pt x="1326038" y="530377"/>
                </a:moveTo>
                <a:lnTo>
                  <a:pt x="354603" y="530377"/>
                </a:lnTo>
                <a:lnTo>
                  <a:pt x="354603" y="517677"/>
                </a:lnTo>
                <a:lnTo>
                  <a:pt x="1300638" y="517677"/>
                </a:lnTo>
                <a:lnTo>
                  <a:pt x="1313338" y="504977"/>
                </a:lnTo>
                <a:lnTo>
                  <a:pt x="1326038" y="504977"/>
                </a:lnTo>
                <a:lnTo>
                  <a:pt x="1326038" y="530377"/>
                </a:lnTo>
                <a:close/>
              </a:path>
              <a:path w="1326515" h="711200">
                <a:moveTo>
                  <a:pt x="354603" y="530377"/>
                </a:moveTo>
                <a:lnTo>
                  <a:pt x="341903" y="530377"/>
                </a:lnTo>
                <a:lnTo>
                  <a:pt x="354603" y="517677"/>
                </a:lnTo>
                <a:lnTo>
                  <a:pt x="354603" y="530377"/>
                </a:lnTo>
                <a:close/>
              </a:path>
              <a:path w="1326515" h="711200">
                <a:moveTo>
                  <a:pt x="329203" y="679996"/>
                </a:moveTo>
                <a:lnTo>
                  <a:pt x="329203" y="649292"/>
                </a:lnTo>
                <a:lnTo>
                  <a:pt x="350894" y="671029"/>
                </a:lnTo>
                <a:lnTo>
                  <a:pt x="329203" y="67999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469" name="object 30"/>
          <p:cNvSpPr txBox="1">
            <a:spLocks noChangeArrowheads="1"/>
          </p:cNvSpPr>
          <p:nvPr/>
        </p:nvSpPr>
        <p:spPr bwMode="auto">
          <a:xfrm>
            <a:off x="6910388" y="4797425"/>
            <a:ext cx="9398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云绿系列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object 2"/>
          <p:cNvSpPr>
            <a:spLocks noGrp="1"/>
          </p:cNvSpPr>
          <p:nvPr>
            <p:ph type="title"/>
          </p:nvPr>
        </p:nvSpPr>
        <p:spPr>
          <a:xfrm>
            <a:off x="6397625" y="687705"/>
            <a:ext cx="2470785" cy="427355"/>
          </a:xfrm>
        </p:spPr>
        <p:txBody>
          <a:bodyPr wrap="square" tIns="12700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2400" smtClean="0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茶叶中的药王</a:t>
            </a:r>
            <a:endParaRPr lang="zh-CN" altLang="en-US" sz="2400" smtClean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8434" name="object 3"/>
          <p:cNvSpPr>
            <a:spLocks noChangeArrowheads="1"/>
          </p:cNvSpPr>
          <p:nvPr/>
        </p:nvSpPr>
        <p:spPr bwMode="auto">
          <a:xfrm>
            <a:off x="561975" y="552450"/>
            <a:ext cx="1398588" cy="49053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8435" name="object 4"/>
          <p:cNvSpPr>
            <a:spLocks noChangeArrowheads="1"/>
          </p:cNvSpPr>
          <p:nvPr/>
        </p:nvSpPr>
        <p:spPr bwMode="auto">
          <a:xfrm>
            <a:off x="2109788" y="458788"/>
            <a:ext cx="2768600" cy="68103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8436" name="object 5"/>
          <p:cNvSpPr>
            <a:spLocks noChangeArrowheads="1"/>
          </p:cNvSpPr>
          <p:nvPr/>
        </p:nvSpPr>
        <p:spPr bwMode="auto">
          <a:xfrm>
            <a:off x="5051425" y="768350"/>
            <a:ext cx="1190625" cy="1111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8437" name="object 6"/>
          <p:cNvSpPr txBox="1">
            <a:spLocks noChangeArrowheads="1"/>
          </p:cNvSpPr>
          <p:nvPr/>
        </p:nvSpPr>
        <p:spPr bwMode="auto">
          <a:xfrm>
            <a:off x="481013" y="1233488"/>
            <a:ext cx="2316162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白茶本次共推出五种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8438" name="object 7"/>
          <p:cNvSpPr txBox="1">
            <a:spLocks noChangeArrowheads="1"/>
          </p:cNvSpPr>
          <p:nvPr/>
        </p:nvSpPr>
        <p:spPr bwMode="auto">
          <a:xfrm>
            <a:off x="4000500" y="1233488"/>
            <a:ext cx="3081338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茶叶产地分别来自福建福鼎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95288" y="1611313"/>
          <a:ext cx="7959725" cy="2295528"/>
        </p:xfrm>
        <a:graphic>
          <a:graphicData uri="http://schemas.openxmlformats.org/drawingml/2006/table">
            <a:tbl>
              <a:tblPr/>
              <a:tblGrid>
                <a:gridCol w="1989137"/>
                <a:gridCol w="1990725"/>
                <a:gridCol w="1990725"/>
                <a:gridCol w="1989138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茶叶名称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年份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市场价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工会专供价</a:t>
                      </a:r>
                      <a:endParaRPr kumimoji="0" 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荒野贡眉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2015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280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150</a:t>
                      </a: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老白茶（饼）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2014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345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/350g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160</a:t>
                      </a: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/350g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高山牡丹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2016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880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410</a:t>
                      </a: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白毫银针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2016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1680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/300g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1080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/300g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白茶龙珠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2019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246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</a:tbl>
          </a:graphicData>
        </a:graphic>
      </p:graphicFrame>
      <p:sp>
        <p:nvSpPr>
          <p:cNvPr id="18475" name="object 9"/>
          <p:cNvSpPr>
            <a:spLocks noChangeArrowheads="1"/>
          </p:cNvSpPr>
          <p:nvPr/>
        </p:nvSpPr>
        <p:spPr bwMode="auto">
          <a:xfrm>
            <a:off x="401638" y="4481513"/>
            <a:ext cx="2047875" cy="21590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8476" name="object 10"/>
          <p:cNvSpPr txBox="1">
            <a:spLocks noChangeArrowheads="1"/>
          </p:cNvSpPr>
          <p:nvPr/>
        </p:nvSpPr>
        <p:spPr bwMode="auto">
          <a:xfrm>
            <a:off x="938213" y="4160838"/>
            <a:ext cx="9398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高山牡丹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8477" name="object 11"/>
          <p:cNvSpPr>
            <a:spLocks noChangeArrowheads="1"/>
          </p:cNvSpPr>
          <p:nvPr/>
        </p:nvSpPr>
        <p:spPr bwMode="auto">
          <a:xfrm>
            <a:off x="3409950" y="4481513"/>
            <a:ext cx="2297113" cy="215900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8478" name="object 12"/>
          <p:cNvSpPr txBox="1">
            <a:spLocks noChangeArrowheads="1"/>
          </p:cNvSpPr>
          <p:nvPr/>
        </p:nvSpPr>
        <p:spPr bwMode="auto">
          <a:xfrm>
            <a:off x="3976688" y="4160838"/>
            <a:ext cx="9398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白毫银针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8479" name="object 13"/>
          <p:cNvSpPr>
            <a:spLocks noChangeArrowheads="1"/>
          </p:cNvSpPr>
          <p:nvPr/>
        </p:nvSpPr>
        <p:spPr bwMode="auto">
          <a:xfrm>
            <a:off x="6308725" y="4481513"/>
            <a:ext cx="2214563" cy="2159000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8480" name="object 14"/>
          <p:cNvSpPr txBox="1">
            <a:spLocks noChangeArrowheads="1"/>
          </p:cNvSpPr>
          <p:nvPr/>
        </p:nvSpPr>
        <p:spPr bwMode="auto">
          <a:xfrm>
            <a:off x="6931025" y="4160838"/>
            <a:ext cx="9398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白茶龙珠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8481" name="object 15"/>
          <p:cNvSpPr txBox="1">
            <a:spLocks noChangeArrowheads="1"/>
          </p:cNvSpPr>
          <p:nvPr/>
        </p:nvSpPr>
        <p:spPr bwMode="auto">
          <a:xfrm>
            <a:off x="9626600" y="2119313"/>
            <a:ext cx="13970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老白茶（饼）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8482" name="object 16"/>
          <p:cNvSpPr>
            <a:spLocks noChangeArrowheads="1"/>
          </p:cNvSpPr>
          <p:nvPr/>
        </p:nvSpPr>
        <p:spPr bwMode="auto">
          <a:xfrm>
            <a:off x="9048750" y="2503488"/>
            <a:ext cx="2520950" cy="2592387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object 2"/>
          <p:cNvSpPr>
            <a:spLocks noGrp="1"/>
          </p:cNvSpPr>
          <p:nvPr>
            <p:ph type="title"/>
          </p:nvPr>
        </p:nvSpPr>
        <p:spPr>
          <a:xfrm>
            <a:off x="5713730" y="687705"/>
            <a:ext cx="2218055" cy="427355"/>
          </a:xfrm>
        </p:spPr>
        <p:txBody>
          <a:bodyPr wrap="square" tIns="12700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2400" smtClean="0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降脂排毒</a:t>
            </a:r>
            <a:endParaRPr lang="zh-CN" altLang="en-US" sz="2400" smtClean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9458" name="object 3"/>
          <p:cNvSpPr>
            <a:spLocks noChangeArrowheads="1"/>
          </p:cNvSpPr>
          <p:nvPr/>
        </p:nvSpPr>
        <p:spPr bwMode="auto">
          <a:xfrm>
            <a:off x="563563" y="552450"/>
            <a:ext cx="1408112" cy="49053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9459" name="object 4"/>
          <p:cNvSpPr>
            <a:spLocks noChangeArrowheads="1"/>
          </p:cNvSpPr>
          <p:nvPr/>
        </p:nvSpPr>
        <p:spPr bwMode="auto">
          <a:xfrm>
            <a:off x="2146300" y="454025"/>
            <a:ext cx="2057400" cy="67945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9460" name="object 5"/>
          <p:cNvSpPr>
            <a:spLocks noChangeArrowheads="1"/>
          </p:cNvSpPr>
          <p:nvPr/>
        </p:nvSpPr>
        <p:spPr bwMode="auto">
          <a:xfrm>
            <a:off x="4362450" y="768350"/>
            <a:ext cx="1195388" cy="1111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9461" name="object 6"/>
          <p:cNvSpPr txBox="1">
            <a:spLocks noChangeArrowheads="1"/>
          </p:cNvSpPr>
          <p:nvPr/>
        </p:nvSpPr>
        <p:spPr bwMode="auto">
          <a:xfrm>
            <a:off x="481013" y="1233488"/>
            <a:ext cx="2571750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普洱茶本次共推出四种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9462" name="object 7"/>
          <p:cNvSpPr txBox="1">
            <a:spLocks noChangeArrowheads="1"/>
          </p:cNvSpPr>
          <p:nvPr/>
        </p:nvSpPr>
        <p:spPr bwMode="auto">
          <a:xfrm>
            <a:off x="3504883" y="1233488"/>
            <a:ext cx="5627687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其中三种茶叶产自云南，而小青柑普洱茶产自新会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95288" y="1643063"/>
          <a:ext cx="8509000" cy="2295528"/>
        </p:xfrm>
        <a:graphic>
          <a:graphicData uri="http://schemas.openxmlformats.org/drawingml/2006/table">
            <a:tbl>
              <a:tblPr/>
              <a:tblGrid>
                <a:gridCol w="2836862"/>
                <a:gridCol w="2835275"/>
                <a:gridCol w="2836863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茶叶名称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市场价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工会专供价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岁月陈香熟饼（</a:t>
                      </a: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2017</a:t>
                      </a: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年）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/350g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/350g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宫廷普洱（</a:t>
                      </a: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08</a:t>
                      </a: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号）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265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宫廷普洱（</a:t>
                      </a: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07</a:t>
                      </a: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号）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360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小青柑普洱茶（熟普）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420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260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新会陈皮（天马</a:t>
                      </a: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10</a:t>
                      </a: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年皮）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1060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530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一斤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</a:tbl>
          </a:graphicData>
        </a:graphic>
      </p:graphicFrame>
      <p:sp>
        <p:nvSpPr>
          <p:cNvPr id="19494" name="object 11"/>
          <p:cNvSpPr txBox="1">
            <a:spLocks noChangeArrowheads="1"/>
          </p:cNvSpPr>
          <p:nvPr/>
        </p:nvSpPr>
        <p:spPr bwMode="auto">
          <a:xfrm>
            <a:off x="9070975" y="2652713"/>
            <a:ext cx="1244600" cy="268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06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1600" b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岁月陈香熟饼</a:t>
            </a:r>
            <a:endParaRPr lang="zh-CN" altLang="en-US" sz="16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9495" name="object 12"/>
          <p:cNvSpPr>
            <a:spLocks noChangeArrowheads="1"/>
          </p:cNvSpPr>
          <p:nvPr/>
        </p:nvSpPr>
        <p:spPr bwMode="auto">
          <a:xfrm>
            <a:off x="738188" y="4410075"/>
            <a:ext cx="2217737" cy="222726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9496" name="object 13"/>
          <p:cNvSpPr>
            <a:spLocks noChangeArrowheads="1"/>
          </p:cNvSpPr>
          <p:nvPr/>
        </p:nvSpPr>
        <p:spPr bwMode="auto">
          <a:xfrm>
            <a:off x="3670300" y="4410075"/>
            <a:ext cx="2252663" cy="22526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9497" name="object 14"/>
          <p:cNvSpPr>
            <a:spLocks noChangeArrowheads="1"/>
          </p:cNvSpPr>
          <p:nvPr/>
        </p:nvSpPr>
        <p:spPr bwMode="auto">
          <a:xfrm>
            <a:off x="6637338" y="4411663"/>
            <a:ext cx="2119312" cy="2249487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9498" name="object 15"/>
          <p:cNvSpPr txBox="1">
            <a:spLocks noChangeArrowheads="1"/>
          </p:cNvSpPr>
          <p:nvPr/>
        </p:nvSpPr>
        <p:spPr bwMode="auto">
          <a:xfrm>
            <a:off x="1003300" y="4081463"/>
            <a:ext cx="1852613" cy="268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06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1600" b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小青柑普洱（熟普）</a:t>
            </a:r>
            <a:endParaRPr lang="zh-CN" altLang="en-US" sz="16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9499" name="object 16"/>
          <p:cNvSpPr txBox="1">
            <a:spLocks noChangeArrowheads="1"/>
          </p:cNvSpPr>
          <p:nvPr/>
        </p:nvSpPr>
        <p:spPr bwMode="auto">
          <a:xfrm>
            <a:off x="3951288" y="4059238"/>
            <a:ext cx="1654175" cy="268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06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1600" b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宫廷普洱（</a:t>
            </a:r>
            <a:r>
              <a:rPr lang="zh-CN" altLang="zh-CN" sz="1600" b="1">
                <a:solidFill>
                  <a:srgbClr val="C00000"/>
                </a:solidFill>
                <a:latin typeface="Calibri" panose="020F0502020204030204" pitchFamily="34" charset="0"/>
              </a:rPr>
              <a:t>07</a:t>
            </a:r>
            <a:r>
              <a:rPr lang="zh-CN" altLang="en-US" sz="1600" b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号）</a:t>
            </a:r>
            <a:endParaRPr lang="zh-CN" altLang="en-US" sz="16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9500" name="object 17"/>
          <p:cNvSpPr txBox="1">
            <a:spLocks noChangeArrowheads="1"/>
          </p:cNvSpPr>
          <p:nvPr/>
        </p:nvSpPr>
        <p:spPr bwMode="auto">
          <a:xfrm>
            <a:off x="6835775" y="4075113"/>
            <a:ext cx="1654175" cy="268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06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1600" b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宫廷普洱（</a:t>
            </a:r>
            <a:r>
              <a:rPr lang="zh-CN" altLang="zh-CN" sz="1600" b="1">
                <a:solidFill>
                  <a:srgbClr val="C00000"/>
                </a:solidFill>
                <a:latin typeface="Calibri" panose="020F0502020204030204" pitchFamily="34" charset="0"/>
              </a:rPr>
              <a:t>08</a:t>
            </a:r>
            <a:r>
              <a:rPr lang="zh-CN" altLang="en-US" sz="1600" b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号）</a:t>
            </a:r>
            <a:endParaRPr lang="zh-CN" altLang="en-US" sz="16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144000" y="1545590"/>
            <a:ext cx="2907665" cy="2446020"/>
            <a:chOff x="14185" y="4184"/>
            <a:chExt cx="4579" cy="3852"/>
          </a:xfrm>
        </p:grpSpPr>
        <p:sp>
          <p:nvSpPr>
            <p:cNvPr id="2" name="object 9"/>
            <p:cNvSpPr>
              <a:spLocks noChangeArrowheads="1"/>
            </p:cNvSpPr>
            <p:nvPr/>
          </p:nvSpPr>
          <p:spPr bwMode="auto">
            <a:xfrm>
              <a:off x="16240" y="5224"/>
              <a:ext cx="2525" cy="2812"/>
            </a:xfrm>
            <a:prstGeom prst="rect">
              <a:avLst/>
            </a:prstGeom>
            <a:blipFill dpi="0" rotWithShape="1">
              <a:blip r:embed="rId8" cstate="print"/>
              <a:srcRect/>
              <a:stretch>
                <a:fillRect/>
              </a:stretch>
            </a:blipFill>
            <a:ln w="9525">
              <a:noFill/>
              <a:miter lim="800000"/>
            </a:ln>
          </p:spPr>
          <p:txBody>
            <a:bodyPr lIns="0" tIns="0" rIns="0" bIns="0"/>
            <a:lstStyle/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3" name="object 10"/>
            <p:cNvSpPr>
              <a:spLocks noChangeArrowheads="1"/>
            </p:cNvSpPr>
            <p:nvPr/>
          </p:nvSpPr>
          <p:spPr bwMode="auto">
            <a:xfrm>
              <a:off x="14185" y="4731"/>
              <a:ext cx="2725" cy="2815"/>
            </a:xfrm>
            <a:prstGeom prst="rect">
              <a:avLst/>
            </a:prstGeom>
            <a:blipFill dpi="0" rotWithShape="1">
              <a:blip r:embed="rId9" cstate="print"/>
              <a:srcRect/>
              <a:stretch>
                <a:fillRect/>
              </a:stretch>
            </a:blipFill>
            <a:ln w="9525">
              <a:noFill/>
              <a:miter lim="800000"/>
            </a:ln>
          </p:spPr>
          <p:txBody>
            <a:bodyPr lIns="0" tIns="0" rIns="0" bIns="0"/>
            <a:lstStyle/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4" name="object 11"/>
            <p:cNvSpPr txBox="1">
              <a:spLocks noChangeArrowheads="1"/>
            </p:cNvSpPr>
            <p:nvPr/>
          </p:nvSpPr>
          <p:spPr bwMode="auto">
            <a:xfrm>
              <a:off x="14280" y="4184"/>
              <a:ext cx="1960" cy="4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12065" rIns="0" bIns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lang="zh-CN" altLang="en-US" sz="1600" b="1">
                  <a:solidFill>
                    <a:srgbClr val="C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岁月陈香熟饼</a:t>
              </a:r>
              <a:endParaRPr lang="zh-CN" altLang="en-US" sz="16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</p:txBody>
        </p:sp>
      </p:grpSp>
      <p:pic>
        <p:nvPicPr>
          <p:cNvPr id="6" name="图片 5" descr="f571606b03c5b5620f4a6e0892fb56c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471025" y="4411980"/>
            <a:ext cx="1840865" cy="2225675"/>
          </a:xfrm>
          <a:prstGeom prst="rect">
            <a:avLst/>
          </a:prstGeom>
        </p:spPr>
      </p:pic>
      <p:sp>
        <p:nvSpPr>
          <p:cNvPr id="7" name="object 17"/>
          <p:cNvSpPr txBox="1">
            <a:spLocks noChangeArrowheads="1"/>
          </p:cNvSpPr>
          <p:nvPr/>
        </p:nvSpPr>
        <p:spPr bwMode="auto">
          <a:xfrm>
            <a:off x="9601200" y="4067493"/>
            <a:ext cx="1654175" cy="2578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06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sz="1600" b="1">
                <a:solidFill>
                  <a:srgbClr val="C00000"/>
                </a:solidFill>
              </a:rPr>
              <a:t>自然陈化十年皮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object 2"/>
          <p:cNvSpPr>
            <a:spLocks noGrp="1"/>
          </p:cNvSpPr>
          <p:nvPr>
            <p:ph type="title"/>
          </p:nvPr>
        </p:nvSpPr>
        <p:spPr>
          <a:xfrm>
            <a:off x="7764780" y="687705"/>
            <a:ext cx="2961005" cy="427355"/>
          </a:xfrm>
        </p:spPr>
        <p:txBody>
          <a:bodyPr wrap="square" tIns="12700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2400" smtClean="0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口感果香、花香岩韵</a:t>
            </a:r>
            <a:endParaRPr lang="zh-CN" altLang="en-US" sz="2400" smtClean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20482" name="object 3"/>
          <p:cNvSpPr>
            <a:spLocks noChangeArrowheads="1"/>
          </p:cNvSpPr>
          <p:nvPr/>
        </p:nvSpPr>
        <p:spPr bwMode="auto">
          <a:xfrm>
            <a:off x="581025" y="552450"/>
            <a:ext cx="1401763" cy="49053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483" name="object 4"/>
          <p:cNvSpPr>
            <a:spLocks noChangeArrowheads="1"/>
          </p:cNvSpPr>
          <p:nvPr/>
        </p:nvSpPr>
        <p:spPr bwMode="auto">
          <a:xfrm>
            <a:off x="2157413" y="458788"/>
            <a:ext cx="2744787" cy="68421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484" name="object 5"/>
          <p:cNvSpPr>
            <a:spLocks noChangeArrowheads="1"/>
          </p:cNvSpPr>
          <p:nvPr/>
        </p:nvSpPr>
        <p:spPr bwMode="auto">
          <a:xfrm>
            <a:off x="5145088" y="669925"/>
            <a:ext cx="1517650" cy="4254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485" name="object 6"/>
          <p:cNvSpPr>
            <a:spLocks noChangeArrowheads="1"/>
          </p:cNvSpPr>
          <p:nvPr/>
        </p:nvSpPr>
        <p:spPr bwMode="auto">
          <a:xfrm>
            <a:off x="7035800" y="768350"/>
            <a:ext cx="569913" cy="111125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486" name="object 7"/>
          <p:cNvSpPr txBox="1">
            <a:spLocks noChangeArrowheads="1"/>
          </p:cNvSpPr>
          <p:nvPr/>
        </p:nvSpPr>
        <p:spPr bwMode="auto">
          <a:xfrm>
            <a:off x="481013" y="1376363"/>
            <a:ext cx="2571750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大红袍本次共推出两种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20487" name="object 8"/>
          <p:cNvSpPr txBox="1">
            <a:spLocks noChangeArrowheads="1"/>
          </p:cNvSpPr>
          <p:nvPr/>
        </p:nvSpPr>
        <p:spPr bwMode="auto">
          <a:xfrm>
            <a:off x="4256088" y="1376363"/>
            <a:ext cx="3079750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茶叶产地均来自福建武夷山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95288" y="1812925"/>
          <a:ext cx="7221537" cy="1147764"/>
        </p:xfrm>
        <a:graphic>
          <a:graphicData uri="http://schemas.openxmlformats.org/drawingml/2006/table">
            <a:tbl>
              <a:tblPr/>
              <a:tblGrid>
                <a:gridCol w="2406650"/>
                <a:gridCol w="2406650"/>
                <a:gridCol w="2408237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茶叶名称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市场价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工会专供价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1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  <a:ea typeface="等线" panose="02010600030101010101" charset="-122"/>
                          <a:cs typeface="等线" panose="02010600030101010101" charset="-122"/>
                        </a:rPr>
                        <a:t>花香岩韵大红袍</a:t>
                      </a:r>
                    </a:p>
                  </a:txBody>
                  <a:tcPr marL="0" marR="0" marT="1397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280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  <a:ea typeface="等线" panose="02010600030101010101" charset="-122"/>
                          <a:cs typeface="等线" panose="02010600030101010101" charset="-122"/>
                        </a:rPr>
                        <a:t>果香岩韵大红袍</a:t>
                      </a:r>
                    </a:p>
                  </a:txBody>
                  <a:tcPr marL="0" marR="0" marT="1714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850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350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sp>
        <p:nvSpPr>
          <p:cNvPr id="20505" name="object 10"/>
          <p:cNvSpPr>
            <a:spLocks noChangeArrowheads="1"/>
          </p:cNvSpPr>
          <p:nvPr/>
        </p:nvSpPr>
        <p:spPr bwMode="auto">
          <a:xfrm>
            <a:off x="1455738" y="3502025"/>
            <a:ext cx="3059112" cy="314642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06" name="object 11"/>
          <p:cNvSpPr>
            <a:spLocks noChangeArrowheads="1"/>
          </p:cNvSpPr>
          <p:nvPr/>
        </p:nvSpPr>
        <p:spPr bwMode="auto">
          <a:xfrm>
            <a:off x="6289675" y="3502025"/>
            <a:ext cx="3059113" cy="31464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07" name="object 12"/>
          <p:cNvSpPr txBox="1">
            <a:spLocks noChangeArrowheads="1"/>
          </p:cNvSpPr>
          <p:nvPr/>
        </p:nvSpPr>
        <p:spPr bwMode="auto">
          <a:xfrm>
            <a:off x="2101850" y="3206750"/>
            <a:ext cx="1625600" cy="29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花香岩韵大红袍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20508" name="object 13"/>
          <p:cNvSpPr txBox="1">
            <a:spLocks noChangeArrowheads="1"/>
          </p:cNvSpPr>
          <p:nvPr/>
        </p:nvSpPr>
        <p:spPr bwMode="auto">
          <a:xfrm>
            <a:off x="6935788" y="3206750"/>
            <a:ext cx="1625600" cy="29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果香岩韵大红袍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20509" name="object 14"/>
          <p:cNvSpPr>
            <a:spLocks noChangeArrowheads="1"/>
          </p:cNvSpPr>
          <p:nvPr/>
        </p:nvSpPr>
        <p:spPr bwMode="auto">
          <a:xfrm>
            <a:off x="10139363" y="1851025"/>
            <a:ext cx="479425" cy="455613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0" name="object 15"/>
          <p:cNvSpPr>
            <a:spLocks noChangeArrowheads="1"/>
          </p:cNvSpPr>
          <p:nvPr/>
        </p:nvSpPr>
        <p:spPr bwMode="auto">
          <a:xfrm>
            <a:off x="10182225" y="2335213"/>
            <a:ext cx="492125" cy="476250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1" name="object 16"/>
          <p:cNvSpPr>
            <a:spLocks noChangeArrowheads="1"/>
          </p:cNvSpPr>
          <p:nvPr/>
        </p:nvSpPr>
        <p:spPr bwMode="auto">
          <a:xfrm>
            <a:off x="10247313" y="2836863"/>
            <a:ext cx="473075" cy="488950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2" name="object 17"/>
          <p:cNvSpPr>
            <a:spLocks noChangeArrowheads="1"/>
          </p:cNvSpPr>
          <p:nvPr/>
        </p:nvSpPr>
        <p:spPr bwMode="auto">
          <a:xfrm>
            <a:off x="10264775" y="3349625"/>
            <a:ext cx="504825" cy="477838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3" name="object 18"/>
          <p:cNvSpPr>
            <a:spLocks noChangeArrowheads="1"/>
          </p:cNvSpPr>
          <p:nvPr/>
        </p:nvSpPr>
        <p:spPr bwMode="auto">
          <a:xfrm>
            <a:off x="10310813" y="3871913"/>
            <a:ext cx="500062" cy="45720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4" name="object 19"/>
          <p:cNvSpPr>
            <a:spLocks noChangeArrowheads="1"/>
          </p:cNvSpPr>
          <p:nvPr/>
        </p:nvSpPr>
        <p:spPr bwMode="auto">
          <a:xfrm>
            <a:off x="10377488" y="4365625"/>
            <a:ext cx="466725" cy="484188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5" name="object 20"/>
          <p:cNvSpPr>
            <a:spLocks noChangeArrowheads="1"/>
          </p:cNvSpPr>
          <p:nvPr/>
        </p:nvSpPr>
        <p:spPr bwMode="auto">
          <a:xfrm>
            <a:off x="10474325" y="5387975"/>
            <a:ext cx="458788" cy="452438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6" name="object 21"/>
          <p:cNvSpPr>
            <a:spLocks noChangeArrowheads="1"/>
          </p:cNvSpPr>
          <p:nvPr/>
        </p:nvSpPr>
        <p:spPr bwMode="auto">
          <a:xfrm>
            <a:off x="10420350" y="4891088"/>
            <a:ext cx="471488" cy="446087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7" name="object 22"/>
          <p:cNvSpPr>
            <a:spLocks noChangeArrowheads="1"/>
          </p:cNvSpPr>
          <p:nvPr/>
        </p:nvSpPr>
        <p:spPr bwMode="auto">
          <a:xfrm>
            <a:off x="10133013" y="1844675"/>
            <a:ext cx="642937" cy="1989138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8" name="object 23"/>
          <p:cNvSpPr>
            <a:spLocks noChangeArrowheads="1"/>
          </p:cNvSpPr>
          <p:nvPr/>
        </p:nvSpPr>
        <p:spPr bwMode="auto">
          <a:xfrm>
            <a:off x="10304463" y="3865563"/>
            <a:ext cx="546100" cy="990600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19" name="object 24"/>
          <p:cNvSpPr>
            <a:spLocks noChangeArrowheads="1"/>
          </p:cNvSpPr>
          <p:nvPr/>
        </p:nvSpPr>
        <p:spPr bwMode="auto">
          <a:xfrm>
            <a:off x="10414000" y="4884738"/>
            <a:ext cx="484188" cy="458787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0520" name="object 25"/>
          <p:cNvSpPr>
            <a:spLocks noChangeArrowheads="1"/>
          </p:cNvSpPr>
          <p:nvPr/>
        </p:nvSpPr>
        <p:spPr bwMode="auto">
          <a:xfrm>
            <a:off x="10467975" y="5381625"/>
            <a:ext cx="471488" cy="463550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object 2"/>
          <p:cNvSpPr>
            <a:spLocks noChangeArrowheads="1"/>
          </p:cNvSpPr>
          <p:nvPr/>
        </p:nvSpPr>
        <p:spPr bwMode="auto">
          <a:xfrm>
            <a:off x="538163" y="401638"/>
            <a:ext cx="5375275" cy="7334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1506" name="object 3"/>
          <p:cNvSpPr txBox="1">
            <a:spLocks noChangeArrowheads="1"/>
          </p:cNvSpPr>
          <p:nvPr/>
        </p:nvSpPr>
        <p:spPr bwMode="auto">
          <a:xfrm>
            <a:off x="381000" y="1109980"/>
            <a:ext cx="11699875" cy="5542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149225" rIns="0" bIns="0">
            <a:spAutoFit/>
          </a:bodyPr>
          <a:lstStyle/>
          <a:p>
            <a:pPr marL="49530">
              <a:spcBef>
                <a:spcPts val="1175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500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</a:t>
            </a:r>
            <a:endParaRPr lang="zh-CN" altLang="en-US" sz="21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49530">
              <a:lnSpc>
                <a:spcPts val="3600"/>
              </a:lnSpc>
              <a:spcBef>
                <a:spcPts val="300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1500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元赠送赠茶券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 </a:t>
            </a:r>
          </a:p>
          <a:p>
            <a:pPr marL="49530">
              <a:lnSpc>
                <a:spcPts val="3600"/>
              </a:lnSpc>
              <a:spcBef>
                <a:spcPts val="300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3500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220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 </a:t>
            </a:r>
          </a:p>
          <a:p>
            <a:pPr marL="49530">
              <a:lnSpc>
                <a:spcPts val="3600"/>
              </a:lnSpc>
              <a:spcBef>
                <a:spcPts val="300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8000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500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 </a:t>
            </a:r>
          </a:p>
          <a:p>
            <a:pPr marL="49530">
              <a:lnSpc>
                <a:spcPts val="3600"/>
              </a:lnSpc>
              <a:spcBef>
                <a:spcPts val="300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10000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700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 </a:t>
            </a:r>
          </a:p>
          <a:p>
            <a:pPr marL="49530">
              <a:lnSpc>
                <a:spcPts val="3600"/>
              </a:lnSpc>
              <a:spcBef>
                <a:spcPts val="300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15000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1100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 </a:t>
            </a:r>
          </a:p>
          <a:p>
            <a:pPr marL="49530">
              <a:lnSpc>
                <a:spcPts val="3600"/>
              </a:lnSpc>
              <a:spcBef>
                <a:spcPts val="300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20000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1500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 </a:t>
            </a:r>
          </a:p>
          <a:p>
            <a:pPr marL="49530">
              <a:lnSpc>
                <a:spcPts val="3600"/>
              </a:lnSpc>
              <a:spcBef>
                <a:spcPts val="300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30000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 </a:t>
            </a:r>
          </a:p>
          <a:p>
            <a:pPr marL="49530">
              <a:lnSpc>
                <a:spcPts val="3600"/>
              </a:lnSpc>
              <a:spcBef>
                <a:spcPts val="300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50000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3500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</a:t>
            </a:r>
            <a:endParaRPr lang="zh-CN" altLang="en-US" sz="21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49530">
              <a:spcBef>
                <a:spcPts val="775"/>
              </a:spcBef>
            </a:pP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购茶满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100000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元赠送茶券</a:t>
            </a:r>
            <a:r>
              <a:rPr lang="zh-CN" altLang="zh-CN" sz="2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8000</a:t>
            </a:r>
            <a:r>
              <a:rPr lang="zh-CN" altLang="en-US" sz="20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元和</a:t>
            </a:r>
            <a:r>
              <a:rPr lang="zh-CN" altLang="en-US" sz="2100" i="1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</a:t>
            </a:r>
            <a:r>
              <a:rPr lang="zh-CN" altLang="en-US" sz="2100" i="1" u="sng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个随身杯</a:t>
            </a:r>
            <a:endParaRPr lang="zh-CN" altLang="en-US" sz="21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49530">
              <a:lnSpc>
                <a:spcPts val="2465"/>
              </a:lnSpc>
              <a:spcBef>
                <a:spcPts val="115"/>
              </a:spcBef>
            </a:pPr>
            <a:r>
              <a:rPr lang="zh-CN" altLang="en-US" sz="2100" i="1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备</a:t>
            </a:r>
            <a:r>
              <a:rPr lang="zh-CN" altLang="en-US" sz="2100" i="1" u="sng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注：购买超过</a:t>
            </a:r>
            <a:r>
              <a:rPr lang="zh-CN" altLang="zh-CN" sz="2000" i="1" u="sng">
                <a:solidFill>
                  <a:srgbClr val="C00000"/>
                </a:solidFill>
                <a:latin typeface="Calibri" panose="020F0502020204030204" pitchFamily="34" charset="0"/>
              </a:rPr>
              <a:t>10W</a:t>
            </a:r>
            <a:r>
              <a:rPr lang="zh-CN" altLang="en-US" sz="2100" i="1" u="sng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以上根据</a:t>
            </a:r>
            <a:r>
              <a:rPr lang="zh-CN" altLang="zh-CN" sz="2000" i="1" u="sng">
                <a:solidFill>
                  <a:srgbClr val="C00000"/>
                </a:solidFill>
                <a:latin typeface="Calibri" panose="020F0502020204030204" pitchFamily="34" charset="0"/>
              </a:rPr>
              <a:t>10W</a:t>
            </a:r>
            <a:r>
              <a:rPr lang="zh-CN" altLang="en-US" sz="2100" i="1" u="sng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以上的平均值进行回馈赠送</a:t>
            </a:r>
            <a:endParaRPr lang="zh-CN" altLang="en-US" sz="21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marL="49530">
              <a:lnSpc>
                <a:spcPts val="2465"/>
              </a:lnSpc>
            </a:pPr>
            <a:r>
              <a:rPr lang="zh-CN" altLang="en-US" sz="2100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zh-CN" altLang="en-US" sz="2100" i="1" u="sng">
                <a:solidFill>
                  <a:srgbClr val="C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茶券只可在神怡茶业店内消费，且只可当购买时充当代金券，不可取现。</a:t>
            </a:r>
            <a:endParaRPr lang="zh-CN" altLang="en-US" sz="21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21507" name="object 4"/>
          <p:cNvSpPr>
            <a:spLocks noChangeArrowheads="1"/>
          </p:cNvSpPr>
          <p:nvPr/>
        </p:nvSpPr>
        <p:spPr bwMode="auto">
          <a:xfrm>
            <a:off x="10614025" y="276225"/>
            <a:ext cx="976313" cy="10826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 rot="20820000">
            <a:off x="8382000" y="1135380"/>
            <a:ext cx="772795" cy="47910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900" baseline="1000">
                <a:solidFill>
                  <a:srgbClr val="C55A1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多购多得，实惠送不停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object 2"/>
          <p:cNvSpPr>
            <a:spLocks noChangeArrowheads="1"/>
          </p:cNvSpPr>
          <p:nvPr/>
        </p:nvSpPr>
        <p:spPr bwMode="auto">
          <a:xfrm>
            <a:off x="660400" y="414338"/>
            <a:ext cx="2697163" cy="73025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2530" name="object 3"/>
          <p:cNvSpPr>
            <a:spLocks noChangeArrowheads="1"/>
          </p:cNvSpPr>
          <p:nvPr/>
        </p:nvSpPr>
        <p:spPr bwMode="auto">
          <a:xfrm>
            <a:off x="10614025" y="276225"/>
            <a:ext cx="976313" cy="108267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33400" y="1202690"/>
          <a:ext cx="9722485" cy="3238500"/>
        </p:xfrm>
        <a:graphic>
          <a:graphicData uri="http://schemas.openxmlformats.org/drawingml/2006/table">
            <a:tbl>
              <a:tblPr/>
              <a:tblGrid>
                <a:gridCol w="1401445"/>
                <a:gridCol w="3082925"/>
                <a:gridCol w="1846580"/>
                <a:gridCol w="1252855"/>
                <a:gridCol w="2138680"/>
              </a:tblGrid>
              <a:tr h="627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包装种类</a:t>
                      </a:r>
                    </a:p>
                  </a:txBody>
                  <a:tcPr marL="0" marR="0" marT="1657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包装样式</a:t>
                      </a:r>
                    </a:p>
                  </a:txBody>
                  <a:tcPr marL="0" marR="0" marT="1657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包装价格</a:t>
                      </a:r>
                    </a:p>
                  </a:txBody>
                  <a:tcPr marL="0" marR="0" marT="1657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3845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邮费</a:t>
                      </a:r>
                    </a:p>
                  </a:txBody>
                  <a:tcPr marL="0" marR="0" marT="1657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11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温馨提示</a:t>
                      </a:r>
                    </a:p>
                  </a:txBody>
                  <a:tcPr marL="0" marR="0" marT="1657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4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简易包装</a:t>
                      </a:r>
                    </a:p>
                  </a:txBody>
                  <a:tcPr marL="0" marR="0" marT="571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6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简单铝铂袋</a:t>
                      </a:r>
                    </a:p>
                  </a:txBody>
                  <a:tcPr marL="0" marR="0" marT="965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免费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571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免邮费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460375" marR="0" lvl="0" indent="-376555" algn="l" defTabSz="914400" rtl="0" eaLnBrk="1" fontAlgn="base" latinLnBrk="0" hangingPunct="1">
                        <a:lnSpc>
                          <a:spcPts val="2165"/>
                        </a:lnSpc>
                        <a:spcBef>
                          <a:spcPts val="71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romanUcPeriod"/>
                        <a:tabLst>
                          <a:tab pos="482600" algn="l"/>
                          <a:tab pos="483870" algn="l"/>
                        </a:tabLst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礼盒包装内 置茶罐默认</a:t>
                      </a:r>
                      <a:r>
                        <a:rPr kumimoji="0" lang="zh-CN" sz="1600" b="0" i="1" u="sng" strike="noStrike" cap="none" normalizeH="0" baseline="0" smtClean="0">
                          <a:ln>
                            <a:noFill/>
                          </a:ln>
                          <a:solidFill>
                            <a:srgbClr val="C55A1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铁 罐</a:t>
                      </a: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，客户需求 可更改。</a:t>
                      </a:r>
                    </a:p>
                    <a:p>
                      <a:pPr marL="460375" marR="0" lvl="0" indent="-376555" algn="l" defTabSz="914400" rtl="0" eaLnBrk="1" fontAlgn="base" latinLnBrk="0" hangingPunct="1">
                        <a:lnSpc>
                          <a:spcPts val="2165"/>
                        </a:lnSpc>
                        <a:spcBef>
                          <a:spcPts val="71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romanUcPeriod"/>
                        <a:tabLst>
                          <a:tab pos="482600" algn="l"/>
                          <a:tab pos="483870" algn="l"/>
                        </a:tabLst>
                      </a:pPr>
                      <a:endParaRPr kumimoji="0" 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  <a:p>
                      <a:pPr marL="460375" marR="0" lvl="0" indent="-376555" algn="l" defTabSz="914400" rtl="0" eaLnBrk="1" fontAlgn="base" latinLnBrk="0" hangingPunct="1">
                        <a:lnSpc>
                          <a:spcPts val="216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romanUcPeriod"/>
                        <a:tabLst>
                          <a:tab pos="482600" algn="l"/>
                          <a:tab pos="483870" algn="l"/>
                        </a:tabLst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包装更新较 快，以收到 </a:t>
                      </a:r>
                      <a:r>
                        <a:rPr kumimoji="0" lang="zh-CN" sz="1600" b="0" i="1" u="sng" strike="noStrike" cap="none" normalizeH="0" baseline="0" smtClean="0">
                          <a:ln>
                            <a:noFill/>
                          </a:ln>
                          <a:solidFill>
                            <a:srgbClr val="C55A1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实样为准</a:t>
                      </a: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，  也可以</a:t>
                      </a:r>
                      <a:r>
                        <a:rPr kumimoji="0" lang="zh-CN" sz="1600" b="0" i="1" u="sng" strike="noStrike" cap="none" normalizeH="0" baseline="0" smtClean="0">
                          <a:ln>
                            <a:noFill/>
                          </a:ln>
                          <a:solidFill>
                            <a:srgbClr val="C55A1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混合预 订</a:t>
                      </a: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。</a:t>
                      </a:r>
                    </a:p>
                  </a:txBody>
                  <a:tcPr marL="0" marR="0" marT="9017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99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简单纸袋</a:t>
                      </a:r>
                    </a:p>
                  </a:txBody>
                  <a:tcPr marL="0" marR="0" marT="14922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897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普通包装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一对铁罐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+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一个手提袋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套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26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礼盒包装</a:t>
                      </a:r>
                    </a:p>
                  </a:txBody>
                  <a:tcPr marL="0" marR="0" marT="1657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779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高档礼盒</a:t>
                      </a:r>
                    </a:p>
                  </a:txBody>
                  <a:tcPr marL="0" marR="0" marT="1657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725" marR="0" lvl="0" indent="-571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根据市场价为准</a:t>
                      </a:r>
                    </a:p>
                  </a:txBody>
                  <a:tcPr marL="0" marR="0" marT="28575" marB="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561" name="object 5"/>
          <p:cNvSpPr>
            <a:spLocks noChangeArrowheads="1"/>
          </p:cNvSpPr>
          <p:nvPr/>
        </p:nvSpPr>
        <p:spPr bwMode="auto">
          <a:xfrm>
            <a:off x="2757488" y="4973638"/>
            <a:ext cx="2578100" cy="14684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2562" name="object 6"/>
          <p:cNvSpPr>
            <a:spLocks noChangeArrowheads="1"/>
          </p:cNvSpPr>
          <p:nvPr/>
        </p:nvSpPr>
        <p:spPr bwMode="auto">
          <a:xfrm>
            <a:off x="8991600" y="4572000"/>
            <a:ext cx="2560638" cy="199072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2563" name="object 7"/>
          <p:cNvSpPr txBox="1">
            <a:spLocks noChangeArrowheads="1"/>
          </p:cNvSpPr>
          <p:nvPr/>
        </p:nvSpPr>
        <p:spPr bwMode="auto">
          <a:xfrm>
            <a:off x="5307013" y="5289550"/>
            <a:ext cx="2628900" cy="863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28575" rIns="0" bIns="0">
            <a:spAutoFit/>
          </a:bodyPr>
          <a:lstStyle/>
          <a:p>
            <a:pPr algn="ctr">
              <a:spcBef>
                <a:spcPts val="225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茶叶礼盒包装示图</a:t>
            </a:r>
          </a:p>
          <a:p>
            <a:pPr algn="ctr">
              <a:lnSpc>
                <a:spcPts val="2025"/>
              </a:lnSpc>
              <a:spcBef>
                <a:spcPts val="300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（以实际商定</a:t>
            </a:r>
            <a:r>
              <a:rPr lang="zh-CN" altLang="zh-CN">
                <a:latin typeface="Calibri" panose="020F0502020204030204" pitchFamily="34" charset="0"/>
              </a:rPr>
              <a:t>/</a:t>
            </a: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收到的实物 为准）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object 2"/>
          <p:cNvSpPr>
            <a:spLocks noChangeArrowheads="1"/>
          </p:cNvSpPr>
          <p:nvPr/>
        </p:nvSpPr>
        <p:spPr bwMode="auto">
          <a:xfrm>
            <a:off x="660400" y="414338"/>
            <a:ext cx="2697163" cy="7302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3554" name="object 3"/>
          <p:cNvSpPr>
            <a:spLocks noChangeArrowheads="1"/>
          </p:cNvSpPr>
          <p:nvPr/>
        </p:nvSpPr>
        <p:spPr bwMode="auto">
          <a:xfrm>
            <a:off x="10614025" y="276225"/>
            <a:ext cx="976313" cy="10826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3555" name="object 4"/>
          <p:cNvSpPr txBox="1">
            <a:spLocks noChangeArrowheads="1"/>
          </p:cNvSpPr>
          <p:nvPr/>
        </p:nvSpPr>
        <p:spPr bwMode="auto">
          <a:xfrm>
            <a:off x="7618413" y="5529263"/>
            <a:ext cx="2627312" cy="863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28575" rIns="0" bIns="0">
            <a:spAutoFit/>
          </a:bodyPr>
          <a:lstStyle/>
          <a:p>
            <a:pPr algn="ctr">
              <a:spcBef>
                <a:spcPts val="225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茶叶礼盒包装示图</a:t>
            </a:r>
          </a:p>
          <a:p>
            <a:pPr algn="ctr">
              <a:lnSpc>
                <a:spcPts val="2040"/>
              </a:lnSpc>
              <a:spcBef>
                <a:spcPts val="290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（以实际商定</a:t>
            </a:r>
            <a:r>
              <a:rPr lang="zh-CN" altLang="zh-CN">
                <a:latin typeface="Calibri" panose="020F0502020204030204" pitchFamily="34" charset="0"/>
              </a:rPr>
              <a:t>/</a:t>
            </a: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收到的实物 为准）</a:t>
            </a:r>
          </a:p>
        </p:txBody>
      </p:sp>
      <p:pic>
        <p:nvPicPr>
          <p:cNvPr id="23559" name="Picture 7" descr="002副本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600200"/>
            <a:ext cx="4384675" cy="4495800"/>
          </a:xfrm>
          <a:prstGeom prst="rect">
            <a:avLst/>
          </a:prstGeom>
          <a:noFill/>
        </p:spPr>
      </p:pic>
      <p:pic>
        <p:nvPicPr>
          <p:cNvPr id="23560" name="Picture 8" descr="001副本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838200"/>
            <a:ext cx="3978275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object 2"/>
          <p:cNvSpPr>
            <a:spLocks noChangeArrowheads="1"/>
          </p:cNvSpPr>
          <p:nvPr/>
        </p:nvSpPr>
        <p:spPr bwMode="auto">
          <a:xfrm>
            <a:off x="4049713" y="604838"/>
            <a:ext cx="4070350" cy="11398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4578" name="object 3"/>
          <p:cNvSpPr>
            <a:spLocks noChangeArrowheads="1"/>
          </p:cNvSpPr>
          <p:nvPr/>
        </p:nvSpPr>
        <p:spPr bwMode="auto">
          <a:xfrm>
            <a:off x="3030538" y="1820863"/>
            <a:ext cx="6161087" cy="129063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4579" name="object 4"/>
          <p:cNvSpPr>
            <a:spLocks noChangeArrowheads="1"/>
          </p:cNvSpPr>
          <p:nvPr/>
        </p:nvSpPr>
        <p:spPr bwMode="auto">
          <a:xfrm>
            <a:off x="4086225" y="42863"/>
            <a:ext cx="8023225" cy="1687512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4580" name="object 5"/>
          <p:cNvSpPr>
            <a:spLocks noChangeArrowheads="1"/>
          </p:cNvSpPr>
          <p:nvPr/>
        </p:nvSpPr>
        <p:spPr bwMode="auto">
          <a:xfrm>
            <a:off x="4062413" y="615950"/>
            <a:ext cx="4022725" cy="109378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4581" name="object 6"/>
          <p:cNvSpPr>
            <a:spLocks noChangeArrowheads="1"/>
          </p:cNvSpPr>
          <p:nvPr/>
        </p:nvSpPr>
        <p:spPr bwMode="auto">
          <a:xfrm>
            <a:off x="3068638" y="1255713"/>
            <a:ext cx="9123362" cy="184150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4582" name="object 7"/>
          <p:cNvSpPr>
            <a:spLocks noChangeArrowheads="1"/>
          </p:cNvSpPr>
          <p:nvPr/>
        </p:nvSpPr>
        <p:spPr bwMode="auto">
          <a:xfrm>
            <a:off x="3038475" y="1828800"/>
            <a:ext cx="6118225" cy="124777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24583" name="object 8"/>
          <p:cNvSpPr>
            <a:spLocks noChangeArrowheads="1"/>
          </p:cNvSpPr>
          <p:nvPr/>
        </p:nvSpPr>
        <p:spPr bwMode="auto">
          <a:xfrm>
            <a:off x="3609975" y="2271713"/>
            <a:ext cx="4346575" cy="434657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object 2"/>
          <p:cNvSpPr>
            <a:spLocks noChangeArrowheads="1"/>
          </p:cNvSpPr>
          <p:nvPr/>
        </p:nvSpPr>
        <p:spPr bwMode="auto">
          <a:xfrm>
            <a:off x="539750" y="411163"/>
            <a:ext cx="2673350" cy="73183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8194" name="object 3"/>
          <p:cNvSpPr txBox="1">
            <a:spLocks noChangeArrowheads="1"/>
          </p:cNvSpPr>
          <p:nvPr/>
        </p:nvSpPr>
        <p:spPr bwMode="auto">
          <a:xfrm>
            <a:off x="481013" y="1331913"/>
            <a:ext cx="10869612" cy="4570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355600" indent="-342900">
              <a:spcBef>
                <a:spcPts val="100"/>
              </a:spcBef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首先，感谢北京市西城区总工会在疫情期间，帮扶小微企业迈过困境求发展中对我公司的大力支持。</a:t>
            </a:r>
            <a:endParaRPr lang="zh-CN" altLang="en-US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355600" indent="-342900">
              <a:spcBef>
                <a:spcPts val="50"/>
              </a:spcBef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endParaRPr lang="zh-CN" altLang="en-US" sz="3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为了丰富总工会广大员工的工作生活，特此我公司推出了一系列茶叶优惠团购活动。</a:t>
            </a:r>
            <a:endParaRPr lang="zh-CN" altLang="en-US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355600" indent="-342900">
              <a:spcBef>
                <a:spcPts val="50"/>
              </a:spcBef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endParaRPr lang="zh-CN" altLang="en-US" sz="3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本次活动共推出</a:t>
            </a:r>
            <a:r>
              <a:rPr lang="zh-CN" altLang="zh-CN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27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种质优价美的神怡茶叶，可供大家选购。</a:t>
            </a:r>
            <a:endParaRPr lang="zh-CN" altLang="en-US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355600" indent="-342900">
              <a:spcBef>
                <a:spcPts val="50"/>
              </a:spcBef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endParaRPr lang="zh-CN" altLang="en-US" sz="3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本次购茶活动，根据购买金额，有礼回馈感谢（本活动最终解释权归神怡茶业）</a:t>
            </a:r>
            <a:endParaRPr lang="zh-CN" altLang="en-US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355600" indent="-342900">
              <a:spcBef>
                <a:spcPts val="50"/>
              </a:spcBef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endParaRPr lang="zh-CN" altLang="en-US" sz="3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buFont typeface="Wingdings" panose="05000000000000000000" pitchFamily="2" charset="2"/>
              <a:buChar char=""/>
              <a:tabLst>
                <a:tab pos="353695" algn="l"/>
                <a:tab pos="355600" algn="l"/>
              </a:tabLst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最后在此感谢西城区总工会及所有工作人员，祝大家</a:t>
            </a:r>
            <a:r>
              <a:rPr lang="zh-CN" altLang="zh-CN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2022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年大吉大顺！</a:t>
            </a:r>
            <a:endParaRPr lang="zh-CN" altLang="en-US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355600" indent="-342900">
              <a:tabLst>
                <a:tab pos="353695" algn="l"/>
                <a:tab pos="355600" algn="l"/>
              </a:tabLst>
            </a:pPr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 algn="r">
              <a:spcBef>
                <a:spcPts val="1500"/>
              </a:spcBef>
              <a:tabLst>
                <a:tab pos="353695" algn="l"/>
                <a:tab pos="355600" algn="l"/>
              </a:tabLst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北京怡园茗品茶业有限公司</a:t>
            </a:r>
            <a:endParaRPr lang="zh-CN" altLang="en-US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355600" indent="-342900" algn="r">
              <a:spcBef>
                <a:spcPts val="1725"/>
              </a:spcBef>
              <a:tabLst>
                <a:tab pos="353695" algn="l"/>
                <a:tab pos="355600" algn="l"/>
              </a:tabLst>
            </a:pPr>
            <a:r>
              <a:rPr lang="zh-CN" altLang="zh-CN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2022.03</a:t>
            </a:r>
            <a:endParaRPr lang="zh-CN" altLang="zh-CN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8195" name="object 4"/>
          <p:cNvSpPr>
            <a:spLocks noChangeArrowheads="1"/>
          </p:cNvSpPr>
          <p:nvPr/>
        </p:nvSpPr>
        <p:spPr bwMode="auto">
          <a:xfrm>
            <a:off x="10167938" y="0"/>
            <a:ext cx="1624012" cy="158591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object 2"/>
          <p:cNvSpPr>
            <a:spLocks noChangeArrowheads="1"/>
          </p:cNvSpPr>
          <p:nvPr/>
        </p:nvSpPr>
        <p:spPr bwMode="auto">
          <a:xfrm>
            <a:off x="530225" y="401638"/>
            <a:ext cx="4076700" cy="10604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9218" name="object 3"/>
          <p:cNvSpPr>
            <a:spLocks noChangeArrowheads="1"/>
          </p:cNvSpPr>
          <p:nvPr/>
        </p:nvSpPr>
        <p:spPr bwMode="auto">
          <a:xfrm>
            <a:off x="10614025" y="276225"/>
            <a:ext cx="976313" cy="10826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9219" name="object 4"/>
          <p:cNvSpPr>
            <a:spLocks noChangeArrowheads="1"/>
          </p:cNvSpPr>
          <p:nvPr/>
        </p:nvSpPr>
        <p:spPr bwMode="auto">
          <a:xfrm>
            <a:off x="6651625" y="1741488"/>
            <a:ext cx="5324475" cy="4313237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9220" name="object 5"/>
          <p:cNvSpPr txBox="1">
            <a:spLocks noChangeArrowheads="1"/>
          </p:cNvSpPr>
          <p:nvPr/>
        </p:nvSpPr>
        <p:spPr bwMode="auto">
          <a:xfrm>
            <a:off x="6731000" y="5826125"/>
            <a:ext cx="20828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神怡茶业的生态茶园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81330" y="1249680"/>
            <a:ext cx="2165985" cy="488315"/>
          </a:xfrm>
        </p:spPr>
        <p:txBody>
          <a:bodyPr wrap="square" tIns="12065" rtlCol="0"/>
          <a:lstStyle/>
          <a:p>
            <a:pPr marL="12700" algn="l" eaLnBrk="1" fontAlgn="auto" hangingPunct="1">
              <a:spcBef>
                <a:spcPts val="95"/>
              </a:spcBef>
              <a:spcAft>
                <a:spcPts val="0"/>
              </a:spcAft>
              <a:defRPr/>
            </a:pPr>
            <a:r>
              <a:rPr dirty="0"/>
              <a:t>关于我</a:t>
            </a:r>
            <a:r>
              <a:rPr spc="-20" dirty="0"/>
              <a:t>们</a:t>
            </a:r>
          </a:p>
        </p:txBody>
      </p:sp>
      <p:sp>
        <p:nvSpPr>
          <p:cNvPr id="9222" name="object 7"/>
          <p:cNvSpPr>
            <a:spLocks noGrp="1"/>
          </p:cNvSpPr>
          <p:nvPr>
            <p:ph type="body" idx="1"/>
          </p:nvPr>
        </p:nvSpPr>
        <p:spPr/>
        <p:txBody>
          <a:bodyPr tIns="12700"/>
          <a:lstStyle/>
          <a:p>
            <a:pPr marL="12700" indent="622300" eaLnBrk="1" hangingPunct="1">
              <a:spcBef>
                <a:spcPts val="100"/>
              </a:spcBef>
            </a:pPr>
            <a:r>
              <a:rPr lang="zh-CN" altLang="en-US" smtClean="0">
                <a:latin typeface="宋体" panose="02010600030101010101" pitchFamily="2" charset="-122"/>
              </a:rPr>
              <a:t>神怡茶业创立于</a:t>
            </a:r>
            <a:r>
              <a:rPr lang="zh-CN" altLang="zh-CN" smtClean="0">
                <a:latin typeface="宋体" panose="02010600030101010101" pitchFamily="2" charset="-122"/>
              </a:rPr>
              <a:t>1998</a:t>
            </a:r>
            <a:r>
              <a:rPr lang="zh-CN" altLang="en-US" smtClean="0">
                <a:latin typeface="宋体" panose="02010600030101010101" pitchFamily="2" charset="-122"/>
              </a:rPr>
              <a:t>年，</a:t>
            </a:r>
            <a:r>
              <a:rPr lang="zh-CN" altLang="zh-CN" smtClean="0">
                <a:latin typeface="宋体" panose="02010600030101010101" pitchFamily="2" charset="-122"/>
              </a:rPr>
              <a:t>2003</a:t>
            </a:r>
            <a:r>
              <a:rPr lang="zh-CN" altLang="en-US" smtClean="0">
                <a:latin typeface="宋体" panose="02010600030101010101" pitchFamily="2" charset="-122"/>
              </a:rPr>
              <a:t>年注册 “神怡茶叶”商标，</a:t>
            </a:r>
            <a:r>
              <a:rPr lang="zh-CN" altLang="zh-CN" smtClean="0">
                <a:latin typeface="宋体" panose="02010600030101010101" pitchFamily="2" charset="-122"/>
              </a:rPr>
              <a:t>2009</a:t>
            </a:r>
            <a:r>
              <a:rPr lang="zh-CN" altLang="en-US" smtClean="0">
                <a:latin typeface="宋体" panose="02010600030101010101" pitchFamily="2" charset="-122"/>
              </a:rPr>
              <a:t>年成立北京神怡润 业科贸有限公司。公司创始人、中国健康饮 茶倡导者，李启彩先生，秉承祖业传承的制 茶技艺，专注于各类优质茶叶种植、生产、 加工和销售，为企业及个人客户提供专属定 制服务。李启彩先生从业</a:t>
            </a:r>
            <a:r>
              <a:rPr lang="zh-CN" altLang="zh-CN" smtClean="0">
                <a:latin typeface="宋体" panose="02010600030101010101" pitchFamily="2" charset="-122"/>
              </a:rPr>
              <a:t>26</a:t>
            </a:r>
            <a:r>
              <a:rPr lang="zh-CN" altLang="en-US" smtClean="0">
                <a:latin typeface="宋体" panose="02010600030101010101" pitchFamily="2" charset="-122"/>
              </a:rPr>
              <a:t>载，始终保持着 以“农民心态”的朴质经营态度，用心做好 每一片茶，致力于向大众传递他健康饮茶的 生活理念，同时，依托多年来合作的企业客 户，帮助企业面向其员工推广健康生活、科 学饮茶等健康讲座和福利产品，丰富了企业 的健康福利。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object 2"/>
          <p:cNvSpPr>
            <a:spLocks noChangeArrowheads="1"/>
          </p:cNvSpPr>
          <p:nvPr/>
        </p:nvSpPr>
        <p:spPr bwMode="auto">
          <a:xfrm>
            <a:off x="10614025" y="276225"/>
            <a:ext cx="976313" cy="10826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0242" name="object 3"/>
          <p:cNvSpPr txBox="1">
            <a:spLocks noChangeArrowheads="1"/>
          </p:cNvSpPr>
          <p:nvPr/>
        </p:nvSpPr>
        <p:spPr bwMode="auto">
          <a:xfrm>
            <a:off x="530225" y="1735138"/>
            <a:ext cx="10998200" cy="4687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latin typeface="宋体" panose="02010600030101010101" pitchFamily="2" charset="-122"/>
              </a:rPr>
              <a:t>用心做茶，品质优先</a:t>
            </a:r>
            <a:endParaRPr lang="zh-CN" altLang="en-US">
              <a:latin typeface="宋体" panose="02010600030101010101" pitchFamily="2" charset="-122"/>
            </a:endParaRPr>
          </a:p>
          <a:p>
            <a:pPr marL="12700"/>
            <a:r>
              <a:rPr lang="zh-CN" altLang="en-US">
                <a:latin typeface="宋体" panose="02010600030101010101" pitchFamily="2" charset="-122"/>
              </a:rPr>
              <a:t>从茶叶种植、采摘到加工严格把控各种产品的各项安全指标，做到符合国家食品安全的合格要求。保持原汁、 原味、原产地的特性产品。提供稳定、健康的绿色产品为己任。如李启彩先生所说，真正好茶的产生，需要 两个条件：茶树周边环境生态和严谨的制茶技艺，二者缺一不可。我们始终对品质的坚守，寻求与客户长期 合作，茶品如人品，通过为客户提供如原生态有机白茶系列等高品质茶品，通过健康优质的产品提高市场竞 争力，获得了客户极高的认可。</a:t>
            </a:r>
          </a:p>
          <a:p>
            <a:pPr marL="12700">
              <a:spcBef>
                <a:spcPts val="25"/>
              </a:spcBef>
            </a:pP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/>
            <a:r>
              <a:rPr lang="zh-CN" altLang="en-US" b="1">
                <a:latin typeface="宋体" panose="02010600030101010101" pitchFamily="2" charset="-122"/>
              </a:rPr>
              <a:t>顾客至上，专属定制</a:t>
            </a:r>
            <a:r>
              <a:rPr lang="zh-CN" altLang="en-US">
                <a:latin typeface="宋体" panose="02010600030101010101" pitchFamily="2" charset="-122"/>
              </a:rPr>
              <a:t> </a:t>
            </a:r>
          </a:p>
          <a:p>
            <a:pPr marL="12700"/>
            <a:r>
              <a:rPr lang="zh-CN" altLang="en-US">
                <a:latin typeface="宋体" panose="02010600030101010101" pitchFamily="2" charset="-122"/>
              </a:rPr>
              <a:t>神怡茶业始终奉行“客户为本，服务创造价值，与企业共赢”的经营理念，通过为不同的社会群体客户进行 健康分析，分层管理，提供各类健康茶品。同时，针对不同企业客户、个人客户，为他们提供专属定制服务， 丰富了企业员工的福利。同时又以“茶礼天下”的服务理念，提高企业与外部合作的公关水平。一切为了客 户的满意，就是神怡茶业的出发点。</a:t>
            </a:r>
          </a:p>
          <a:p>
            <a:pPr marL="12700">
              <a:spcBef>
                <a:spcPts val="40"/>
              </a:spcBef>
            </a:pP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/>
            <a:r>
              <a:rPr lang="zh-CN" altLang="en-US" b="1">
                <a:latin typeface="宋体" panose="02010600030101010101" pitchFamily="2" charset="-122"/>
              </a:rPr>
              <a:t>助理企业，传递关爱</a:t>
            </a:r>
            <a:endParaRPr lang="zh-CN" altLang="en-US">
              <a:latin typeface="宋体" panose="02010600030101010101" pitchFamily="2" charset="-122"/>
            </a:endParaRPr>
          </a:p>
          <a:p>
            <a:pPr marL="12700" algn="just"/>
            <a:r>
              <a:rPr lang="zh-CN" altLang="en-US">
                <a:latin typeface="宋体" panose="02010600030101010101" pitchFamily="2" charset="-122"/>
              </a:rPr>
              <a:t>近几年茶业市场风云变化，同时，人们逐渐加深对个人健康生活的关注，神怡茶叶抓住了市场机遇，推出职 场健康饮茶的理念。用心服务客户，帮助企业为员工提高健康的生活品质，通过向员工提供健康科学的饮茶 和中国茶文化的传递，让员工切身的感受到企业的健康关爱。帮助企业聚才、留才，健康发展。</a:t>
            </a:r>
          </a:p>
        </p:txBody>
      </p:sp>
      <p:sp>
        <p:nvSpPr>
          <p:cNvPr id="10243" name="object 4"/>
          <p:cNvSpPr>
            <a:spLocks noChangeArrowheads="1"/>
          </p:cNvSpPr>
          <p:nvPr/>
        </p:nvSpPr>
        <p:spPr bwMode="auto">
          <a:xfrm>
            <a:off x="561975" y="415925"/>
            <a:ext cx="6827838" cy="72866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object 2"/>
          <p:cNvSpPr>
            <a:spLocks noChangeArrowheads="1"/>
          </p:cNvSpPr>
          <p:nvPr/>
        </p:nvSpPr>
        <p:spPr bwMode="auto">
          <a:xfrm>
            <a:off x="539750" y="419100"/>
            <a:ext cx="2695575" cy="7254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1266" name="object 3"/>
          <p:cNvSpPr txBox="1">
            <a:spLocks noChangeArrowheads="1"/>
          </p:cNvSpPr>
          <p:nvPr/>
        </p:nvSpPr>
        <p:spPr bwMode="auto">
          <a:xfrm>
            <a:off x="481013" y="1366838"/>
            <a:ext cx="9140825" cy="39398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一、参加活动时间：</a:t>
            </a:r>
            <a:r>
              <a:rPr lang="zh-CN" altLang="zh-CN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2022.03-</a:t>
            </a:r>
            <a:r>
              <a:rPr lang="zh-CN" altLang="zh-CN" b="1" dirty="0" smtClean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202</a:t>
            </a:r>
            <a:r>
              <a:rPr lang="en-US" altLang="zh-CN" b="1" dirty="0" smtClean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3.01.31</a:t>
            </a:r>
            <a:endParaRPr lang="zh-CN" altLang="zh-CN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2700">
              <a:lnSpc>
                <a:spcPct val="164000"/>
              </a:lnSpc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二、参加活动对象：北京市总工会全体员工 三、参加活动流程：</a:t>
            </a:r>
            <a:endParaRPr lang="zh-CN" alt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2700">
              <a:spcBef>
                <a:spcPts val="1375"/>
              </a:spcBef>
              <a:buFontTx/>
              <a:buAutoNum type="arabicPeriod"/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大家选定心仪茶叶及茶叶包装 ，确定茶叶购买数量。</a:t>
            </a:r>
            <a:endParaRPr lang="zh-CN" alt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2700">
              <a:spcBef>
                <a:spcPts val="1375"/>
              </a:spcBef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拨打座机电话：</a:t>
            </a:r>
            <a:r>
              <a:rPr lang="zh-CN" altLang="zh-CN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010—63395646</a:t>
            </a: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、手机：</a:t>
            </a:r>
            <a:r>
              <a:rPr lang="zh-CN" altLang="zh-CN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13910776138</a:t>
            </a:r>
            <a:endParaRPr lang="zh-CN" altLang="zh-CN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2700">
              <a:spcBef>
                <a:spcPts val="1375"/>
              </a:spcBef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营业时间：初定早</a:t>
            </a:r>
            <a:r>
              <a:rPr lang="zh-CN" altLang="zh-CN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10:30~</a:t>
            </a: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晚</a:t>
            </a:r>
            <a:r>
              <a:rPr lang="zh-CN" altLang="zh-CN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17:30	</a:t>
            </a: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（备注：订货时请说明是北京市总工会会员）</a:t>
            </a:r>
            <a:endParaRPr lang="zh-CN" alt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2700">
              <a:spcBef>
                <a:spcPts val="1375"/>
              </a:spcBef>
              <a:buFontTx/>
              <a:buAutoNum type="arabicPeriod" startAt="2"/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双方确认所购买产品、数量及发货地址无误，即可扫下方右侧付款码付账下单</a:t>
            </a:r>
            <a:endParaRPr lang="zh-CN" alt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2700">
              <a:spcBef>
                <a:spcPts val="1375"/>
              </a:spcBef>
              <a:buFontTx/>
              <a:buAutoNum type="arabicPeriod" startAt="2"/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联系人李先生发货后，会及时告知快递单号，以便大家可实时查询产品邮寄情况</a:t>
            </a:r>
            <a:endParaRPr lang="zh-CN" alt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2700">
              <a:spcBef>
                <a:spcPts val="1375"/>
              </a:spcBef>
              <a:buFontTx/>
              <a:buAutoNum type="arabicPeriod" startAt="2"/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对本次活动如有问题，欢迎拨打电话，我们将竭诚为大家服务</a:t>
            </a:r>
            <a:endParaRPr lang="zh-CN" alt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2700">
              <a:spcBef>
                <a:spcPts val="1375"/>
              </a:spcBef>
              <a:buFontTx/>
              <a:buAutoNum type="arabicPeriod" startAt="2"/>
            </a:pPr>
            <a:r>
              <a:rPr lang="zh-CN" altLang="en-US" b="1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对所购产品不满意者，均可无条件退货退款。</a:t>
            </a:r>
            <a:endParaRPr lang="zh-CN" alt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1267" name="object 4"/>
          <p:cNvSpPr>
            <a:spLocks noChangeArrowheads="1"/>
          </p:cNvSpPr>
          <p:nvPr/>
        </p:nvSpPr>
        <p:spPr bwMode="auto">
          <a:xfrm>
            <a:off x="10614025" y="276225"/>
            <a:ext cx="976313" cy="10826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1268" name="object 5"/>
          <p:cNvSpPr>
            <a:spLocks noChangeArrowheads="1"/>
          </p:cNvSpPr>
          <p:nvPr/>
        </p:nvSpPr>
        <p:spPr bwMode="auto">
          <a:xfrm>
            <a:off x="9407525" y="4048125"/>
            <a:ext cx="2490788" cy="2259013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1269" name="object 6"/>
          <p:cNvSpPr/>
          <p:nvPr/>
        </p:nvSpPr>
        <p:spPr bwMode="auto">
          <a:xfrm>
            <a:off x="9398000" y="4038600"/>
            <a:ext cx="2509838" cy="2498725"/>
          </a:xfrm>
          <a:custGeom>
            <a:avLst/>
            <a:gdLst>
              <a:gd name="T0" fmla="*/ 2509584 w 2509520"/>
              <a:gd name="T1" fmla="*/ 2498599 h 2498725"/>
              <a:gd name="T2" fmla="*/ 0 w 2509520"/>
              <a:gd name="T3" fmla="*/ 2498599 h 2498725"/>
              <a:gd name="T4" fmla="*/ 0 w 2509520"/>
              <a:gd name="T5" fmla="*/ 0 h 2498725"/>
              <a:gd name="T6" fmla="*/ 2509584 w 2509520"/>
              <a:gd name="T7" fmla="*/ 0 h 2498725"/>
              <a:gd name="T8" fmla="*/ 2509584 w 2509520"/>
              <a:gd name="T9" fmla="*/ 4762 h 2498725"/>
              <a:gd name="T10" fmla="*/ 9526 w 2509520"/>
              <a:gd name="T11" fmla="*/ 4762 h 2498725"/>
              <a:gd name="T12" fmla="*/ 4763 w 2509520"/>
              <a:gd name="T13" fmla="*/ 9525 h 2498725"/>
              <a:gd name="T14" fmla="*/ 9526 w 2509520"/>
              <a:gd name="T15" fmla="*/ 9525 h 2498725"/>
              <a:gd name="T16" fmla="*/ 9526 w 2509520"/>
              <a:gd name="T17" fmla="*/ 2489073 h 2498725"/>
              <a:gd name="T18" fmla="*/ 4763 w 2509520"/>
              <a:gd name="T19" fmla="*/ 2489073 h 2498725"/>
              <a:gd name="T20" fmla="*/ 9526 w 2509520"/>
              <a:gd name="T21" fmla="*/ 2493835 h 2498725"/>
              <a:gd name="T22" fmla="*/ 2509584 w 2509520"/>
              <a:gd name="T23" fmla="*/ 2493835 h 2498725"/>
              <a:gd name="T24" fmla="*/ 2509584 w 2509520"/>
              <a:gd name="T25" fmla="*/ 2498599 h 2498725"/>
              <a:gd name="T26" fmla="*/ 9526 w 2509520"/>
              <a:gd name="T27" fmla="*/ 9525 h 2498725"/>
              <a:gd name="T28" fmla="*/ 4763 w 2509520"/>
              <a:gd name="T29" fmla="*/ 9525 h 2498725"/>
              <a:gd name="T30" fmla="*/ 9526 w 2509520"/>
              <a:gd name="T31" fmla="*/ 4762 h 2498725"/>
              <a:gd name="T32" fmla="*/ 9526 w 2509520"/>
              <a:gd name="T33" fmla="*/ 9525 h 2498725"/>
              <a:gd name="T34" fmla="*/ 2500057 w 2509520"/>
              <a:gd name="T35" fmla="*/ 9525 h 2498725"/>
              <a:gd name="T36" fmla="*/ 9526 w 2509520"/>
              <a:gd name="T37" fmla="*/ 9525 h 2498725"/>
              <a:gd name="T38" fmla="*/ 9526 w 2509520"/>
              <a:gd name="T39" fmla="*/ 4762 h 2498725"/>
              <a:gd name="T40" fmla="*/ 2500057 w 2509520"/>
              <a:gd name="T41" fmla="*/ 4762 h 2498725"/>
              <a:gd name="T42" fmla="*/ 2500057 w 2509520"/>
              <a:gd name="T43" fmla="*/ 9525 h 2498725"/>
              <a:gd name="T44" fmla="*/ 2500057 w 2509520"/>
              <a:gd name="T45" fmla="*/ 2493835 h 2498725"/>
              <a:gd name="T46" fmla="*/ 2500057 w 2509520"/>
              <a:gd name="T47" fmla="*/ 4762 h 2498725"/>
              <a:gd name="T48" fmla="*/ 2504819 w 2509520"/>
              <a:gd name="T49" fmla="*/ 9525 h 2498725"/>
              <a:gd name="T50" fmla="*/ 2509584 w 2509520"/>
              <a:gd name="T51" fmla="*/ 9525 h 2498725"/>
              <a:gd name="T52" fmla="*/ 2509584 w 2509520"/>
              <a:gd name="T53" fmla="*/ 2489073 h 2498725"/>
              <a:gd name="T54" fmla="*/ 2504819 w 2509520"/>
              <a:gd name="T55" fmla="*/ 2489073 h 2498725"/>
              <a:gd name="T56" fmla="*/ 2500057 w 2509520"/>
              <a:gd name="T57" fmla="*/ 2493835 h 2498725"/>
              <a:gd name="T58" fmla="*/ 2509584 w 2509520"/>
              <a:gd name="T59" fmla="*/ 9525 h 2498725"/>
              <a:gd name="T60" fmla="*/ 2504819 w 2509520"/>
              <a:gd name="T61" fmla="*/ 9525 h 2498725"/>
              <a:gd name="T62" fmla="*/ 2500057 w 2509520"/>
              <a:gd name="T63" fmla="*/ 4762 h 2498725"/>
              <a:gd name="T64" fmla="*/ 2509584 w 2509520"/>
              <a:gd name="T65" fmla="*/ 4762 h 2498725"/>
              <a:gd name="T66" fmla="*/ 2509584 w 2509520"/>
              <a:gd name="T67" fmla="*/ 9525 h 2498725"/>
              <a:gd name="T68" fmla="*/ 9526 w 2509520"/>
              <a:gd name="T69" fmla="*/ 2493835 h 2498725"/>
              <a:gd name="T70" fmla="*/ 4763 w 2509520"/>
              <a:gd name="T71" fmla="*/ 2489073 h 2498725"/>
              <a:gd name="T72" fmla="*/ 9526 w 2509520"/>
              <a:gd name="T73" fmla="*/ 2489073 h 2498725"/>
              <a:gd name="T74" fmla="*/ 9526 w 2509520"/>
              <a:gd name="T75" fmla="*/ 2493835 h 2498725"/>
              <a:gd name="T76" fmla="*/ 2500057 w 2509520"/>
              <a:gd name="T77" fmla="*/ 2493835 h 2498725"/>
              <a:gd name="T78" fmla="*/ 9526 w 2509520"/>
              <a:gd name="T79" fmla="*/ 2493835 h 2498725"/>
              <a:gd name="T80" fmla="*/ 9526 w 2509520"/>
              <a:gd name="T81" fmla="*/ 2489073 h 2498725"/>
              <a:gd name="T82" fmla="*/ 2500057 w 2509520"/>
              <a:gd name="T83" fmla="*/ 2489073 h 2498725"/>
              <a:gd name="T84" fmla="*/ 2500057 w 2509520"/>
              <a:gd name="T85" fmla="*/ 2493835 h 2498725"/>
              <a:gd name="T86" fmla="*/ 2509584 w 2509520"/>
              <a:gd name="T87" fmla="*/ 2493835 h 2498725"/>
              <a:gd name="T88" fmla="*/ 2500057 w 2509520"/>
              <a:gd name="T89" fmla="*/ 2493835 h 2498725"/>
              <a:gd name="T90" fmla="*/ 2504819 w 2509520"/>
              <a:gd name="T91" fmla="*/ 2489073 h 2498725"/>
              <a:gd name="T92" fmla="*/ 2509584 w 2509520"/>
              <a:gd name="T93" fmla="*/ 2489073 h 2498725"/>
              <a:gd name="T94" fmla="*/ 2509584 w 2509520"/>
              <a:gd name="T95" fmla="*/ 2493835 h 249872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509520"/>
              <a:gd name="T145" fmla="*/ 0 h 2498725"/>
              <a:gd name="T146" fmla="*/ 2509520 w 2509520"/>
              <a:gd name="T147" fmla="*/ 2498725 h 249872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509520" h="2498725">
                <a:moveTo>
                  <a:pt x="2509266" y="2498598"/>
                </a:moveTo>
                <a:lnTo>
                  <a:pt x="0" y="2498598"/>
                </a:lnTo>
                <a:lnTo>
                  <a:pt x="0" y="0"/>
                </a:lnTo>
                <a:lnTo>
                  <a:pt x="2509266" y="0"/>
                </a:lnTo>
                <a:lnTo>
                  <a:pt x="2509266" y="4762"/>
                </a:lnTo>
                <a:lnTo>
                  <a:pt x="9525" y="4762"/>
                </a:lnTo>
                <a:lnTo>
                  <a:pt x="4762" y="9525"/>
                </a:lnTo>
                <a:lnTo>
                  <a:pt x="9525" y="9525"/>
                </a:lnTo>
                <a:lnTo>
                  <a:pt x="9525" y="2489073"/>
                </a:lnTo>
                <a:lnTo>
                  <a:pt x="4762" y="2489073"/>
                </a:lnTo>
                <a:lnTo>
                  <a:pt x="9525" y="2493835"/>
                </a:lnTo>
                <a:lnTo>
                  <a:pt x="2509266" y="2493835"/>
                </a:lnTo>
                <a:lnTo>
                  <a:pt x="2509266" y="2498598"/>
                </a:lnTo>
                <a:close/>
              </a:path>
              <a:path w="2509520" h="2498725">
                <a:moveTo>
                  <a:pt x="9525" y="9525"/>
                </a:moveTo>
                <a:lnTo>
                  <a:pt x="4762" y="9525"/>
                </a:lnTo>
                <a:lnTo>
                  <a:pt x="9525" y="4762"/>
                </a:lnTo>
                <a:lnTo>
                  <a:pt x="9525" y="9525"/>
                </a:lnTo>
                <a:close/>
              </a:path>
              <a:path w="2509520" h="2498725">
                <a:moveTo>
                  <a:pt x="2499741" y="9525"/>
                </a:moveTo>
                <a:lnTo>
                  <a:pt x="9525" y="9525"/>
                </a:lnTo>
                <a:lnTo>
                  <a:pt x="9525" y="4762"/>
                </a:lnTo>
                <a:lnTo>
                  <a:pt x="2499741" y="4762"/>
                </a:lnTo>
                <a:lnTo>
                  <a:pt x="2499741" y="9525"/>
                </a:lnTo>
                <a:close/>
              </a:path>
              <a:path w="2509520" h="2498725">
                <a:moveTo>
                  <a:pt x="2499741" y="2493835"/>
                </a:moveTo>
                <a:lnTo>
                  <a:pt x="2499741" y="4762"/>
                </a:lnTo>
                <a:lnTo>
                  <a:pt x="2504503" y="9525"/>
                </a:lnTo>
                <a:lnTo>
                  <a:pt x="2509266" y="9525"/>
                </a:lnTo>
                <a:lnTo>
                  <a:pt x="2509266" y="2489073"/>
                </a:lnTo>
                <a:lnTo>
                  <a:pt x="2504503" y="2489073"/>
                </a:lnTo>
                <a:lnTo>
                  <a:pt x="2499741" y="2493835"/>
                </a:lnTo>
                <a:close/>
              </a:path>
              <a:path w="2509520" h="2498725">
                <a:moveTo>
                  <a:pt x="2509266" y="9525"/>
                </a:moveTo>
                <a:lnTo>
                  <a:pt x="2504503" y="9525"/>
                </a:lnTo>
                <a:lnTo>
                  <a:pt x="2499741" y="4762"/>
                </a:lnTo>
                <a:lnTo>
                  <a:pt x="2509266" y="4762"/>
                </a:lnTo>
                <a:lnTo>
                  <a:pt x="2509266" y="9525"/>
                </a:lnTo>
                <a:close/>
              </a:path>
              <a:path w="2509520" h="2498725">
                <a:moveTo>
                  <a:pt x="9525" y="2493835"/>
                </a:moveTo>
                <a:lnTo>
                  <a:pt x="4762" y="2489073"/>
                </a:lnTo>
                <a:lnTo>
                  <a:pt x="9525" y="2489073"/>
                </a:lnTo>
                <a:lnTo>
                  <a:pt x="9525" y="2493835"/>
                </a:lnTo>
                <a:close/>
              </a:path>
              <a:path w="2509520" h="2498725">
                <a:moveTo>
                  <a:pt x="2499741" y="2493835"/>
                </a:moveTo>
                <a:lnTo>
                  <a:pt x="9525" y="2493835"/>
                </a:lnTo>
                <a:lnTo>
                  <a:pt x="9525" y="2489073"/>
                </a:lnTo>
                <a:lnTo>
                  <a:pt x="2499741" y="2489073"/>
                </a:lnTo>
                <a:lnTo>
                  <a:pt x="2499741" y="2493835"/>
                </a:lnTo>
                <a:close/>
              </a:path>
              <a:path w="2509520" h="2498725">
                <a:moveTo>
                  <a:pt x="2509266" y="2493835"/>
                </a:moveTo>
                <a:lnTo>
                  <a:pt x="2499741" y="2493835"/>
                </a:lnTo>
                <a:lnTo>
                  <a:pt x="2504503" y="2489073"/>
                </a:lnTo>
                <a:lnTo>
                  <a:pt x="2509266" y="2489073"/>
                </a:lnTo>
                <a:lnTo>
                  <a:pt x="2509266" y="2493835"/>
                </a:lnTo>
                <a:close/>
              </a:path>
            </a:pathLst>
          </a:custGeom>
          <a:solidFill>
            <a:srgbClr val="622322"/>
          </a:solidFill>
          <a:ln w="9525">
            <a:noFill/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object 2"/>
          <p:cNvSpPr>
            <a:spLocks noGrp="1"/>
          </p:cNvSpPr>
          <p:nvPr>
            <p:ph type="title"/>
          </p:nvPr>
        </p:nvSpPr>
        <p:spPr>
          <a:xfrm>
            <a:off x="481330" y="376555"/>
            <a:ext cx="5995035" cy="673100"/>
          </a:xfrm>
        </p:spPr>
        <p:txBody>
          <a:bodyPr wrap="square" tIns="12065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4000" smtClean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四、参加活动产品及包装</a:t>
            </a:r>
          </a:p>
        </p:txBody>
      </p:sp>
      <p:sp>
        <p:nvSpPr>
          <p:cNvPr id="12290" name="object 3"/>
          <p:cNvSpPr/>
          <p:nvPr/>
        </p:nvSpPr>
        <p:spPr bwMode="auto">
          <a:xfrm>
            <a:off x="401638" y="1452563"/>
            <a:ext cx="8128000" cy="0"/>
          </a:xfrm>
          <a:custGeom>
            <a:avLst/>
            <a:gdLst>
              <a:gd name="T0" fmla="*/ 0 w 8128000"/>
              <a:gd name="T1" fmla="*/ 8128000 w 8128000"/>
              <a:gd name="T2" fmla="*/ 0 60000 65536"/>
              <a:gd name="T3" fmla="*/ 0 60000 65536"/>
              <a:gd name="T4" fmla="*/ 0 w 8128000"/>
              <a:gd name="T5" fmla="*/ 8128000 w 812800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128000">
                <a:moveTo>
                  <a:pt x="0" y="0"/>
                </a:moveTo>
                <a:lnTo>
                  <a:pt x="8128000" y="0"/>
                </a:lnTo>
              </a:path>
            </a:pathLst>
          </a:custGeom>
          <a:noFill/>
          <a:ln w="12700">
            <a:solidFill>
              <a:srgbClr val="000000"/>
            </a:solidFill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1" name="object 4"/>
          <p:cNvSpPr/>
          <p:nvPr/>
        </p:nvSpPr>
        <p:spPr bwMode="auto">
          <a:xfrm>
            <a:off x="401638" y="4124325"/>
            <a:ext cx="8128000" cy="0"/>
          </a:xfrm>
          <a:custGeom>
            <a:avLst/>
            <a:gdLst>
              <a:gd name="T0" fmla="*/ 0 w 8128000"/>
              <a:gd name="T1" fmla="*/ 8128000 w 8128000"/>
              <a:gd name="T2" fmla="*/ 0 60000 65536"/>
              <a:gd name="T3" fmla="*/ 0 60000 65536"/>
              <a:gd name="T4" fmla="*/ 0 w 8128000"/>
              <a:gd name="T5" fmla="*/ 8128000 w 812800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128000">
                <a:moveTo>
                  <a:pt x="0" y="0"/>
                </a:moveTo>
                <a:lnTo>
                  <a:pt x="8128000" y="0"/>
                </a:lnTo>
              </a:path>
            </a:pathLst>
          </a:custGeom>
          <a:noFill/>
          <a:ln w="12700">
            <a:solidFill>
              <a:srgbClr val="000000"/>
            </a:solidFill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2" name="object 5"/>
          <p:cNvSpPr/>
          <p:nvPr/>
        </p:nvSpPr>
        <p:spPr bwMode="auto">
          <a:xfrm>
            <a:off x="401638" y="4506913"/>
            <a:ext cx="8128000" cy="0"/>
          </a:xfrm>
          <a:custGeom>
            <a:avLst/>
            <a:gdLst>
              <a:gd name="T0" fmla="*/ 0 w 8128000"/>
              <a:gd name="T1" fmla="*/ 8128000 w 8128000"/>
              <a:gd name="T2" fmla="*/ 0 60000 65536"/>
              <a:gd name="T3" fmla="*/ 0 60000 65536"/>
              <a:gd name="T4" fmla="*/ 0 w 8128000"/>
              <a:gd name="T5" fmla="*/ 8128000 w 812800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128000">
                <a:moveTo>
                  <a:pt x="0" y="0"/>
                </a:moveTo>
                <a:lnTo>
                  <a:pt x="8128000" y="0"/>
                </a:lnTo>
              </a:path>
            </a:pathLst>
          </a:custGeom>
          <a:noFill/>
          <a:ln w="12700">
            <a:solidFill>
              <a:srgbClr val="000000"/>
            </a:solidFill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3" name="object 6"/>
          <p:cNvSpPr/>
          <p:nvPr/>
        </p:nvSpPr>
        <p:spPr bwMode="auto">
          <a:xfrm>
            <a:off x="401638" y="5651500"/>
            <a:ext cx="8128000" cy="0"/>
          </a:xfrm>
          <a:custGeom>
            <a:avLst/>
            <a:gdLst>
              <a:gd name="T0" fmla="*/ 0 w 8128000"/>
              <a:gd name="T1" fmla="*/ 8128000 w 8128000"/>
              <a:gd name="T2" fmla="*/ 0 60000 65536"/>
              <a:gd name="T3" fmla="*/ 0 60000 65536"/>
              <a:gd name="T4" fmla="*/ 0 w 8128000"/>
              <a:gd name="T5" fmla="*/ 8128000 w 812800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128000">
                <a:moveTo>
                  <a:pt x="0" y="0"/>
                </a:moveTo>
                <a:lnTo>
                  <a:pt x="8128000" y="0"/>
                </a:lnTo>
              </a:path>
            </a:pathLst>
          </a:custGeom>
          <a:noFill/>
          <a:ln w="12700">
            <a:solidFill>
              <a:srgbClr val="000000"/>
            </a:solidFill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4" name="object 7"/>
          <p:cNvSpPr txBox="1">
            <a:spLocks noChangeArrowheads="1"/>
          </p:cNvSpPr>
          <p:nvPr/>
        </p:nvSpPr>
        <p:spPr bwMode="auto">
          <a:xfrm>
            <a:off x="401638" y="1458913"/>
            <a:ext cx="8128000" cy="374650"/>
          </a:xfrm>
          <a:prstGeom prst="rect">
            <a:avLst/>
          </a:prstGeom>
          <a:solidFill>
            <a:srgbClr val="C5DFB4"/>
          </a:solidFill>
          <a:ln w="9525">
            <a:noFill/>
            <a:miter lim="800000"/>
          </a:ln>
        </p:spPr>
        <p:txBody>
          <a:bodyPr lIns="0" tIns="15875" rIns="0" bIns="0">
            <a:spAutoFit/>
          </a:bodyPr>
          <a:lstStyle/>
          <a:p>
            <a:pPr marL="90805">
              <a:spcBef>
                <a:spcPts val="125"/>
              </a:spcBef>
              <a:tabLst>
                <a:tab pos="4154170" algn="l"/>
              </a:tabLst>
            </a:pP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活动产品：	</a:t>
            </a:r>
            <a:r>
              <a:rPr lang="zh-CN" altLang="zh-CN" b="1">
                <a:latin typeface="宋体" panose="02010600030101010101" pitchFamily="2" charset="-122"/>
              </a:rPr>
              <a:t>1.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茉莉花茶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295" name="object 8"/>
          <p:cNvSpPr txBox="1">
            <a:spLocks noChangeArrowheads="1"/>
          </p:cNvSpPr>
          <p:nvPr/>
        </p:nvSpPr>
        <p:spPr bwMode="auto">
          <a:xfrm>
            <a:off x="4545013" y="1843088"/>
            <a:ext cx="1285875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zh-CN" b="1">
                <a:latin typeface="宋体" panose="02010600030101010101" pitchFamily="2" charset="-122"/>
              </a:rPr>
              <a:t>2.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暖胃红茶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296" name="object 9"/>
          <p:cNvSpPr txBox="1">
            <a:spLocks noChangeArrowheads="1"/>
          </p:cNvSpPr>
          <p:nvPr/>
        </p:nvSpPr>
        <p:spPr bwMode="auto">
          <a:xfrm>
            <a:off x="401638" y="2216150"/>
            <a:ext cx="8128000" cy="382588"/>
          </a:xfrm>
          <a:prstGeom prst="rect">
            <a:avLst/>
          </a:prstGeom>
          <a:solidFill>
            <a:srgbClr val="C5DFB4"/>
          </a:solidFill>
          <a:ln w="9525">
            <a:noFill/>
            <a:miter lim="800000"/>
          </a:ln>
        </p:spPr>
        <p:txBody>
          <a:bodyPr lIns="0" tIns="22225" rIns="0" bIns="0">
            <a:spAutoFit/>
          </a:bodyPr>
          <a:lstStyle/>
          <a:p>
            <a:pPr marL="1214755" algn="ctr">
              <a:spcBef>
                <a:spcPts val="175"/>
              </a:spcBef>
            </a:pPr>
            <a:r>
              <a:rPr lang="zh-CN" altLang="zh-CN" b="1">
                <a:latin typeface="宋体" panose="02010600030101010101" pitchFamily="2" charset="-122"/>
              </a:rPr>
              <a:t>3.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乌龙茶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297" name="object 10"/>
          <p:cNvSpPr txBox="1">
            <a:spLocks noChangeArrowheads="1"/>
          </p:cNvSpPr>
          <p:nvPr/>
        </p:nvSpPr>
        <p:spPr bwMode="auto">
          <a:xfrm>
            <a:off x="4545013" y="2606675"/>
            <a:ext cx="1285875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zh-CN" b="1">
                <a:latin typeface="宋体" panose="02010600030101010101" pitchFamily="2" charset="-122"/>
              </a:rPr>
              <a:t>4.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经典绿茶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298" name="object 11"/>
          <p:cNvSpPr txBox="1">
            <a:spLocks noChangeArrowheads="1"/>
          </p:cNvSpPr>
          <p:nvPr/>
        </p:nvSpPr>
        <p:spPr bwMode="auto">
          <a:xfrm>
            <a:off x="401638" y="2979738"/>
            <a:ext cx="8128000" cy="382587"/>
          </a:xfrm>
          <a:prstGeom prst="rect">
            <a:avLst/>
          </a:prstGeom>
          <a:solidFill>
            <a:srgbClr val="C5DFB4"/>
          </a:solidFill>
          <a:ln w="9525">
            <a:noFill/>
            <a:miter lim="800000"/>
          </a:ln>
        </p:spPr>
        <p:txBody>
          <a:bodyPr lIns="0" tIns="22225" rIns="0" bIns="0">
            <a:spAutoFit/>
          </a:bodyPr>
          <a:lstStyle/>
          <a:p>
            <a:pPr marL="1443355" algn="ctr">
              <a:spcBef>
                <a:spcPts val="175"/>
              </a:spcBef>
            </a:pPr>
            <a:r>
              <a:rPr lang="zh-CN" altLang="zh-CN" b="1">
                <a:latin typeface="宋体" panose="02010600030101010101" pitchFamily="2" charset="-122"/>
              </a:rPr>
              <a:t>5.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福鼎白茶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299" name="object 12"/>
          <p:cNvSpPr txBox="1">
            <a:spLocks noChangeArrowheads="1"/>
          </p:cNvSpPr>
          <p:nvPr/>
        </p:nvSpPr>
        <p:spPr bwMode="auto">
          <a:xfrm>
            <a:off x="4545013" y="3371850"/>
            <a:ext cx="1057275" cy="29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zh-CN" b="1">
                <a:latin typeface="宋体" panose="02010600030101010101" pitchFamily="2" charset="-122"/>
              </a:rPr>
              <a:t>6.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普洱茶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300" name="object 13"/>
          <p:cNvSpPr txBox="1">
            <a:spLocks noChangeArrowheads="1"/>
          </p:cNvSpPr>
          <p:nvPr/>
        </p:nvSpPr>
        <p:spPr bwMode="auto">
          <a:xfrm>
            <a:off x="401638" y="3743325"/>
            <a:ext cx="8128000" cy="376238"/>
          </a:xfrm>
          <a:prstGeom prst="rect">
            <a:avLst/>
          </a:prstGeom>
          <a:solidFill>
            <a:srgbClr val="C5DFB4"/>
          </a:solidFill>
          <a:ln w="9525">
            <a:noFill/>
            <a:miter lim="800000"/>
          </a:ln>
        </p:spPr>
        <p:txBody>
          <a:bodyPr lIns="0" tIns="22225" rIns="0" bIns="0">
            <a:spAutoFit/>
          </a:bodyPr>
          <a:lstStyle/>
          <a:p>
            <a:pPr marL="1443355" algn="ctr">
              <a:spcBef>
                <a:spcPts val="175"/>
              </a:spcBef>
            </a:pPr>
            <a:r>
              <a:rPr lang="zh-CN" altLang="zh-CN" b="1">
                <a:latin typeface="宋体" panose="02010600030101010101" pitchFamily="2" charset="-122"/>
              </a:rPr>
              <a:t>6.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武夷岩茶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301" name="object 14"/>
          <p:cNvSpPr txBox="1">
            <a:spLocks noChangeArrowheads="1"/>
          </p:cNvSpPr>
          <p:nvPr/>
        </p:nvSpPr>
        <p:spPr bwMode="auto">
          <a:xfrm>
            <a:off x="401638" y="4513263"/>
            <a:ext cx="8128000" cy="376237"/>
          </a:xfrm>
          <a:prstGeom prst="rect">
            <a:avLst/>
          </a:prstGeom>
          <a:solidFill>
            <a:srgbClr val="C5DFB4"/>
          </a:solidFill>
          <a:ln w="9525">
            <a:noFill/>
            <a:miter lim="800000"/>
          </a:ln>
        </p:spPr>
        <p:txBody>
          <a:bodyPr lIns="0" tIns="15875" rIns="0" bIns="0">
            <a:spAutoFit/>
          </a:bodyPr>
          <a:lstStyle/>
          <a:p>
            <a:pPr marL="90805">
              <a:spcBef>
                <a:spcPts val="125"/>
              </a:spcBef>
              <a:tabLst>
                <a:tab pos="4154170" algn="l"/>
              </a:tabLst>
            </a:pP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产品包装：	</a:t>
            </a:r>
            <a:r>
              <a:rPr lang="zh-CN" altLang="zh-CN" b="1">
                <a:latin typeface="宋体" panose="02010600030101010101" pitchFamily="2" charset="-122"/>
              </a:rPr>
              <a:t>1.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简易包装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302" name="object 15"/>
          <p:cNvSpPr txBox="1">
            <a:spLocks noChangeArrowheads="1"/>
          </p:cNvSpPr>
          <p:nvPr/>
        </p:nvSpPr>
        <p:spPr bwMode="auto">
          <a:xfrm>
            <a:off x="4545013" y="4897438"/>
            <a:ext cx="1285875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zh-CN" b="1">
                <a:latin typeface="宋体" panose="02010600030101010101" pitchFamily="2" charset="-122"/>
              </a:rPr>
              <a:t>2.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普通包装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303" name="object 16"/>
          <p:cNvSpPr txBox="1">
            <a:spLocks noChangeArrowheads="1"/>
          </p:cNvSpPr>
          <p:nvPr/>
        </p:nvSpPr>
        <p:spPr bwMode="auto">
          <a:xfrm>
            <a:off x="401638" y="5270500"/>
            <a:ext cx="8128000" cy="374650"/>
          </a:xfrm>
          <a:prstGeom prst="rect">
            <a:avLst/>
          </a:prstGeom>
          <a:solidFill>
            <a:srgbClr val="C5DFB4"/>
          </a:solidFill>
          <a:ln w="9525">
            <a:noFill/>
            <a:miter lim="800000"/>
          </a:ln>
        </p:spPr>
        <p:txBody>
          <a:bodyPr lIns="0" tIns="22860" rIns="0" bIns="0">
            <a:spAutoFit/>
          </a:bodyPr>
          <a:lstStyle/>
          <a:p>
            <a:pPr marL="1443355" algn="ctr">
              <a:spcBef>
                <a:spcPts val="175"/>
              </a:spcBef>
            </a:pPr>
            <a:r>
              <a:rPr lang="zh-CN" altLang="zh-CN" b="1">
                <a:latin typeface="宋体" panose="02010600030101010101" pitchFamily="2" charset="-122"/>
              </a:rPr>
              <a:t>3. </a:t>
            </a:r>
            <a:r>
              <a:rPr lang="zh-CN" altLang="en-US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礼盒包装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2304" name="object 17"/>
          <p:cNvSpPr>
            <a:spLocks noChangeArrowheads="1"/>
          </p:cNvSpPr>
          <p:nvPr/>
        </p:nvSpPr>
        <p:spPr bwMode="auto">
          <a:xfrm>
            <a:off x="10190163" y="1858963"/>
            <a:ext cx="517525" cy="4857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305" name="object 18"/>
          <p:cNvSpPr>
            <a:spLocks noChangeArrowheads="1"/>
          </p:cNvSpPr>
          <p:nvPr/>
        </p:nvSpPr>
        <p:spPr bwMode="auto">
          <a:xfrm>
            <a:off x="10139363" y="2363788"/>
            <a:ext cx="498475" cy="48101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306" name="object 19"/>
          <p:cNvSpPr>
            <a:spLocks noChangeArrowheads="1"/>
          </p:cNvSpPr>
          <p:nvPr/>
        </p:nvSpPr>
        <p:spPr bwMode="auto">
          <a:xfrm>
            <a:off x="9899650" y="2887663"/>
            <a:ext cx="644525" cy="1477962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307" name="object 20"/>
          <p:cNvSpPr>
            <a:spLocks noChangeArrowheads="1"/>
          </p:cNvSpPr>
          <p:nvPr/>
        </p:nvSpPr>
        <p:spPr bwMode="auto">
          <a:xfrm>
            <a:off x="9753600" y="4903788"/>
            <a:ext cx="466725" cy="466725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308" name="object 21"/>
          <p:cNvSpPr>
            <a:spLocks noChangeArrowheads="1"/>
          </p:cNvSpPr>
          <p:nvPr/>
        </p:nvSpPr>
        <p:spPr bwMode="auto">
          <a:xfrm>
            <a:off x="9839325" y="4384675"/>
            <a:ext cx="476250" cy="49847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309" name="object 22"/>
          <p:cNvSpPr>
            <a:spLocks noChangeArrowheads="1"/>
          </p:cNvSpPr>
          <p:nvPr/>
        </p:nvSpPr>
        <p:spPr bwMode="auto">
          <a:xfrm>
            <a:off x="9701213" y="5400675"/>
            <a:ext cx="442912" cy="468313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310" name="object 23"/>
          <p:cNvSpPr>
            <a:spLocks noChangeArrowheads="1"/>
          </p:cNvSpPr>
          <p:nvPr/>
        </p:nvSpPr>
        <p:spPr bwMode="auto">
          <a:xfrm>
            <a:off x="10133013" y="1852613"/>
            <a:ext cx="581025" cy="9969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311" name="object 24"/>
          <p:cNvSpPr>
            <a:spLocks noChangeArrowheads="1"/>
          </p:cNvSpPr>
          <p:nvPr/>
        </p:nvSpPr>
        <p:spPr bwMode="auto">
          <a:xfrm>
            <a:off x="9694863" y="2881313"/>
            <a:ext cx="855662" cy="299402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object 2"/>
          <p:cNvSpPr>
            <a:spLocks noGrp="1"/>
          </p:cNvSpPr>
          <p:nvPr>
            <p:ph type="title"/>
          </p:nvPr>
        </p:nvSpPr>
        <p:spPr>
          <a:xfrm>
            <a:off x="6988175" y="687705"/>
            <a:ext cx="1889760" cy="427355"/>
          </a:xfrm>
        </p:spPr>
        <p:txBody>
          <a:bodyPr wrap="square" tIns="12700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2400" smtClean="0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醒酒护肝</a:t>
            </a:r>
            <a:endParaRPr lang="zh-CN" altLang="en-US" sz="2400" smtClean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3314" name="object 3"/>
          <p:cNvSpPr>
            <a:spLocks noChangeArrowheads="1"/>
          </p:cNvSpPr>
          <p:nvPr/>
        </p:nvSpPr>
        <p:spPr bwMode="auto">
          <a:xfrm>
            <a:off x="495300" y="452438"/>
            <a:ext cx="2317750" cy="684212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15" name="object 4"/>
          <p:cNvSpPr>
            <a:spLocks noChangeArrowheads="1"/>
          </p:cNvSpPr>
          <p:nvPr/>
        </p:nvSpPr>
        <p:spPr bwMode="auto">
          <a:xfrm>
            <a:off x="3422650" y="463550"/>
            <a:ext cx="2051050" cy="6699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5641975" y="769938"/>
            <a:ext cx="1195388" cy="109537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17" name="object 6"/>
          <p:cNvSpPr txBox="1">
            <a:spLocks noChangeArrowheads="1"/>
          </p:cNvSpPr>
          <p:nvPr/>
        </p:nvSpPr>
        <p:spPr bwMode="auto">
          <a:xfrm>
            <a:off x="481013" y="1233488"/>
            <a:ext cx="2571750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茶叶产地来自福建福鼎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395288" y="1611313"/>
          <a:ext cx="7959725" cy="765176"/>
        </p:xfrm>
        <a:graphic>
          <a:graphicData uri="http://schemas.openxmlformats.org/drawingml/2006/table">
            <a:tbl>
              <a:tblPr/>
              <a:tblGrid>
                <a:gridCol w="1663700"/>
                <a:gridCol w="2316162"/>
                <a:gridCol w="1990725"/>
                <a:gridCol w="1989138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茶叶名称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年份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市场价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工会专供价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三宝茶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（老白茶）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2012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年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480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/400g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230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/400g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</a:tbl>
          </a:graphicData>
        </a:graphic>
      </p:graphicFrame>
      <p:sp>
        <p:nvSpPr>
          <p:cNvPr id="13334" name="object 8"/>
          <p:cNvSpPr txBox="1">
            <a:spLocks noChangeArrowheads="1"/>
          </p:cNvSpPr>
          <p:nvPr/>
        </p:nvSpPr>
        <p:spPr bwMode="auto">
          <a:xfrm>
            <a:off x="9448800" y="5638800"/>
            <a:ext cx="1930400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06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4000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三宝茶</a:t>
            </a:r>
            <a:endParaRPr lang="zh-CN" altLang="en-US" sz="40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3335" name="object 11"/>
          <p:cNvSpPr txBox="1">
            <a:spLocks noChangeArrowheads="1"/>
          </p:cNvSpPr>
          <p:nvPr/>
        </p:nvSpPr>
        <p:spPr bwMode="auto">
          <a:xfrm>
            <a:off x="138113" y="2651125"/>
            <a:ext cx="7261225" cy="3670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9525" rIns="0" bIns="0">
            <a:spAutoFit/>
          </a:bodyPr>
          <a:lstStyle/>
          <a:p>
            <a:pPr marL="12700" indent="307975" algn="just">
              <a:lnSpc>
                <a:spcPct val="101000"/>
              </a:lnSpc>
              <a:spcBef>
                <a:spcPts val="75"/>
              </a:spcBef>
            </a:pPr>
            <a:r>
              <a:rPr lang="zh-CN" altLang="en-US" sz="20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三宝茶由陈皮、白茶、禾秆草组合而成。三宝茶以白茶为基 底，它能清热消炎、抗氧化、降血压、控制血脂、血糖；白茶 素来有</a:t>
            </a:r>
            <a:r>
              <a:rPr lang="zh-CN" altLang="en-US" sz="2000">
                <a:latin typeface="Calibri" panose="020F0502020204030204" pitchFamily="34" charset="0"/>
              </a:rPr>
              <a:t>“</a:t>
            </a:r>
            <a:r>
              <a:rPr lang="zh-CN" altLang="en-US" sz="20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一年茶，三年药，七年宝</a:t>
            </a:r>
            <a:r>
              <a:rPr lang="zh-CN" altLang="en-US" sz="2000">
                <a:latin typeface="Calibri" panose="020F0502020204030204" pitchFamily="34" charset="0"/>
              </a:rPr>
              <a:t>”</a:t>
            </a:r>
            <a:r>
              <a:rPr lang="zh-CN" altLang="en-US" sz="20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的美誉，同时与陈皮</a:t>
            </a:r>
            <a:r>
              <a:rPr lang="zh-CN" altLang="en-US" sz="2000">
                <a:latin typeface="Calibri" panose="020F0502020204030204" pitchFamily="34" charset="0"/>
              </a:rPr>
              <a:t>“</a:t>
            </a:r>
            <a:r>
              <a:rPr lang="zh-CN" altLang="en-US" sz="20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陈者久 良</a:t>
            </a:r>
            <a:r>
              <a:rPr lang="zh-CN" altLang="en-US" sz="2000">
                <a:latin typeface="Calibri" panose="020F0502020204030204" pitchFamily="34" charset="0"/>
              </a:rPr>
              <a:t>”</a:t>
            </a:r>
            <a:r>
              <a:rPr lang="zh-CN" altLang="en-US" sz="20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的特点非常契合。</a:t>
            </a:r>
          </a:p>
          <a:p>
            <a:pPr marL="12700" indent="307975">
              <a:lnSpc>
                <a:spcPct val="99000"/>
              </a:lnSpc>
              <a:spcBef>
                <a:spcPts val="40"/>
              </a:spcBef>
            </a:pPr>
            <a:r>
              <a:rPr lang="zh-CN" altLang="en-US" sz="20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白茶香醇甜润的口感，与新会陈皮的香高味醇并不相斥，再 加上禾秆草的荷香， 三宝搭配相得益彰。陈皮三宝茶，形态淳朴。 茶汤整体深红色，表面布满油润光泽。其味道独特，古朴香醇 甘甜滋润。既有新会陈皮的柑香，亦有老白茶之甜润，也有禾 杆草特有的荷叶香。三味三香融合，再现舌尖上特色滋味。</a:t>
            </a:r>
          </a:p>
          <a:p>
            <a:pPr marL="12700" indent="307975">
              <a:lnSpc>
                <a:spcPts val="2265"/>
              </a:lnSpc>
              <a:spcBef>
                <a:spcPts val="340"/>
              </a:spcBef>
            </a:pPr>
            <a:r>
              <a:rPr lang="zh-CN" altLang="en-US" sz="20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陈皮三宝茶其药性也不可忽视，具有醒酒护肝、润肺、清血、 降低血压血脂、消除疲劳的功效，尤其是针对烟酒过度，油腻</a:t>
            </a:r>
          </a:p>
          <a:p>
            <a:pPr marL="12700" indent="307975">
              <a:lnSpc>
                <a:spcPts val="2350"/>
              </a:lnSpc>
            </a:pPr>
            <a:r>
              <a:rPr lang="zh-CN" altLang="en-US" sz="20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过多、肝火过旺这样的人群是十分适宜的。</a:t>
            </a:r>
          </a:p>
        </p:txBody>
      </p:sp>
      <p:pic>
        <p:nvPicPr>
          <p:cNvPr id="13336" name="Picture 28" descr="微信图片_2022032411100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4400" y="1828800"/>
            <a:ext cx="33909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object 2"/>
          <p:cNvSpPr>
            <a:spLocks noGrp="1"/>
          </p:cNvSpPr>
          <p:nvPr>
            <p:ph type="title"/>
          </p:nvPr>
        </p:nvSpPr>
        <p:spPr>
          <a:xfrm>
            <a:off x="6409055" y="687705"/>
            <a:ext cx="3269615" cy="427355"/>
          </a:xfrm>
        </p:spPr>
        <p:txBody>
          <a:bodyPr wrap="square" tIns="12700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2400" smtClean="0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清香怡人，芬芳四溢</a:t>
            </a:r>
            <a:endParaRPr lang="zh-CN" altLang="en-US" sz="2400" smtClean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4338" name="object 3"/>
          <p:cNvSpPr>
            <a:spLocks noChangeArrowheads="1"/>
          </p:cNvSpPr>
          <p:nvPr/>
        </p:nvSpPr>
        <p:spPr bwMode="auto">
          <a:xfrm>
            <a:off x="574675" y="552450"/>
            <a:ext cx="1397000" cy="49053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39" name="object 4"/>
          <p:cNvSpPr>
            <a:spLocks noChangeArrowheads="1"/>
          </p:cNvSpPr>
          <p:nvPr/>
        </p:nvSpPr>
        <p:spPr bwMode="auto">
          <a:xfrm>
            <a:off x="2141538" y="458788"/>
            <a:ext cx="2754312" cy="67786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40" name="object 5"/>
          <p:cNvSpPr>
            <a:spLocks noChangeArrowheads="1"/>
          </p:cNvSpPr>
          <p:nvPr/>
        </p:nvSpPr>
        <p:spPr bwMode="auto">
          <a:xfrm>
            <a:off x="5059363" y="768350"/>
            <a:ext cx="1195387" cy="1111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41" name="object 6"/>
          <p:cNvSpPr txBox="1">
            <a:spLocks noChangeArrowheads="1"/>
          </p:cNvSpPr>
          <p:nvPr/>
        </p:nvSpPr>
        <p:spPr bwMode="auto">
          <a:xfrm>
            <a:off x="481013" y="1376363"/>
            <a:ext cx="2825750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茉莉花茶本次共推出四种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4342" name="object 7"/>
          <p:cNvSpPr txBox="1">
            <a:spLocks noChangeArrowheads="1"/>
          </p:cNvSpPr>
          <p:nvPr/>
        </p:nvSpPr>
        <p:spPr bwMode="auto">
          <a:xfrm>
            <a:off x="4510088" y="1376363"/>
            <a:ext cx="2317750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茶叶产地均来自福建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95288" y="1812925"/>
          <a:ext cx="7221537" cy="1912940"/>
        </p:xfrm>
        <a:graphic>
          <a:graphicData uri="http://schemas.openxmlformats.org/drawingml/2006/table">
            <a:tbl>
              <a:tblPr/>
              <a:tblGrid>
                <a:gridCol w="2406650"/>
                <a:gridCol w="2406650"/>
                <a:gridCol w="2408237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茶叶名称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市场价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工会专供价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茉莉国色香毫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&lt;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特品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&gt;</a:t>
                      </a:r>
                    </a:p>
                  </a:txBody>
                  <a:tcPr marL="0" marR="0" marT="952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270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165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茉莉香花卷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&lt;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特品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&gt;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520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300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茉莉龙毫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&lt;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特品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&gt;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860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400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茉莉香茶王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&lt;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特品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&gt;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925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450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sp>
        <p:nvSpPr>
          <p:cNvPr id="14368" name="object 9"/>
          <p:cNvSpPr>
            <a:spLocks noChangeArrowheads="1"/>
          </p:cNvSpPr>
          <p:nvPr/>
        </p:nvSpPr>
        <p:spPr bwMode="auto">
          <a:xfrm>
            <a:off x="538163" y="4051300"/>
            <a:ext cx="1779587" cy="23685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69" name="object 10"/>
          <p:cNvSpPr>
            <a:spLocks noChangeArrowheads="1"/>
          </p:cNvSpPr>
          <p:nvPr/>
        </p:nvSpPr>
        <p:spPr bwMode="auto">
          <a:xfrm>
            <a:off x="3241675" y="4051300"/>
            <a:ext cx="1779588" cy="23685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70" name="object 11"/>
          <p:cNvSpPr>
            <a:spLocks noChangeArrowheads="1"/>
          </p:cNvSpPr>
          <p:nvPr/>
        </p:nvSpPr>
        <p:spPr bwMode="auto">
          <a:xfrm>
            <a:off x="8769350" y="4051300"/>
            <a:ext cx="1779588" cy="2368550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71" name="object 12"/>
          <p:cNvSpPr txBox="1">
            <a:spLocks noChangeArrowheads="1"/>
          </p:cNvSpPr>
          <p:nvPr/>
        </p:nvSpPr>
        <p:spPr bwMode="auto">
          <a:xfrm>
            <a:off x="8967788" y="4135438"/>
            <a:ext cx="7112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香茶王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4372" name="object 13"/>
          <p:cNvSpPr txBox="1">
            <a:spLocks noChangeArrowheads="1"/>
          </p:cNvSpPr>
          <p:nvPr/>
        </p:nvSpPr>
        <p:spPr bwMode="auto">
          <a:xfrm>
            <a:off x="3422650" y="4135438"/>
            <a:ext cx="7112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香花卷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4373" name="object 14"/>
          <p:cNvSpPr txBox="1">
            <a:spLocks noChangeArrowheads="1"/>
          </p:cNvSpPr>
          <p:nvPr/>
        </p:nvSpPr>
        <p:spPr bwMode="auto">
          <a:xfrm>
            <a:off x="728663" y="4135438"/>
            <a:ext cx="9398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国色香毫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4374" name="object 15"/>
          <p:cNvSpPr>
            <a:spLocks noChangeArrowheads="1"/>
          </p:cNvSpPr>
          <p:nvPr/>
        </p:nvSpPr>
        <p:spPr bwMode="auto">
          <a:xfrm>
            <a:off x="6065838" y="4051300"/>
            <a:ext cx="1776412" cy="23685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75" name="object 16"/>
          <p:cNvSpPr txBox="1">
            <a:spLocks noChangeArrowheads="1"/>
          </p:cNvSpPr>
          <p:nvPr/>
        </p:nvSpPr>
        <p:spPr bwMode="auto">
          <a:xfrm>
            <a:off x="6142038" y="4135438"/>
            <a:ext cx="939800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EC7C3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茉莉龙毫</a:t>
            </a:r>
            <a:endParaRPr lang="zh-CN" altLang="en-US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4376" name="object 17"/>
          <p:cNvSpPr txBox="1">
            <a:spLocks noChangeArrowheads="1"/>
          </p:cNvSpPr>
          <p:nvPr/>
        </p:nvSpPr>
        <p:spPr bwMode="auto">
          <a:xfrm>
            <a:off x="8004175" y="2374900"/>
            <a:ext cx="3683000" cy="1001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028700" indent="-1016000">
              <a:spcBef>
                <a:spcPts val="100"/>
              </a:spcBef>
            </a:pPr>
            <a:r>
              <a:rPr lang="zh-CN" altLang="en-US" sz="3200" b="1">
                <a:solidFill>
                  <a:srgbClr val="9BBA58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此类茶并非普通花茶 茶香清新</a:t>
            </a:r>
            <a:endParaRPr lang="zh-CN" altLang="en-US" sz="3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object 2"/>
          <p:cNvSpPr>
            <a:spLocks noGrp="1"/>
          </p:cNvSpPr>
          <p:nvPr>
            <p:ph type="title"/>
          </p:nvPr>
        </p:nvSpPr>
        <p:spPr>
          <a:xfrm>
            <a:off x="5024755" y="687705"/>
            <a:ext cx="1793240" cy="427355"/>
          </a:xfrm>
        </p:spPr>
        <p:txBody>
          <a:bodyPr wrap="square" tIns="12700"/>
          <a:lstStyle/>
          <a:p>
            <a:pPr marL="12700" eaLnBrk="1" hangingPunct="1">
              <a:spcBef>
                <a:spcPts val="100"/>
              </a:spcBef>
            </a:pPr>
            <a:r>
              <a:rPr lang="zh-CN" altLang="en-US" sz="2400" smtClean="0">
                <a:solidFill>
                  <a:srgbClr val="538235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暖胃必备</a:t>
            </a:r>
            <a:endParaRPr lang="zh-CN" altLang="en-US" sz="2400" smtClean="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5362" name="object 3"/>
          <p:cNvSpPr>
            <a:spLocks noChangeArrowheads="1"/>
          </p:cNvSpPr>
          <p:nvPr/>
        </p:nvSpPr>
        <p:spPr bwMode="auto">
          <a:xfrm>
            <a:off x="560388" y="552450"/>
            <a:ext cx="1401762" cy="49053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5363" name="object 4"/>
          <p:cNvSpPr>
            <a:spLocks noChangeArrowheads="1"/>
          </p:cNvSpPr>
          <p:nvPr/>
        </p:nvSpPr>
        <p:spPr bwMode="auto">
          <a:xfrm>
            <a:off x="2122488" y="458788"/>
            <a:ext cx="1387475" cy="67468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5364" name="object 5"/>
          <p:cNvSpPr>
            <a:spLocks noChangeArrowheads="1"/>
          </p:cNvSpPr>
          <p:nvPr/>
        </p:nvSpPr>
        <p:spPr bwMode="auto">
          <a:xfrm>
            <a:off x="3673475" y="768350"/>
            <a:ext cx="1195388" cy="1111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5365" name="object 6"/>
          <p:cNvSpPr txBox="1">
            <a:spLocks noChangeArrowheads="1"/>
          </p:cNvSpPr>
          <p:nvPr/>
        </p:nvSpPr>
        <p:spPr bwMode="auto">
          <a:xfrm>
            <a:off x="481013" y="1376363"/>
            <a:ext cx="2316162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红茶本次共推出三种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5366" name="object 7"/>
          <p:cNvSpPr txBox="1">
            <a:spLocks noChangeArrowheads="1"/>
          </p:cNvSpPr>
          <p:nvPr/>
        </p:nvSpPr>
        <p:spPr bwMode="auto">
          <a:xfrm>
            <a:off x="4000500" y="1376363"/>
            <a:ext cx="3335338" cy="331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3335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茶叶产地分别来自福建和贵州</a:t>
            </a:r>
            <a:endParaRPr lang="zh-CN" altLang="en-US" sz="20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95288" y="1812925"/>
          <a:ext cx="7961312" cy="1530352"/>
        </p:xfrm>
        <a:graphic>
          <a:graphicData uri="http://schemas.openxmlformats.org/drawingml/2006/table">
            <a:tbl>
              <a:tblPr/>
              <a:tblGrid>
                <a:gridCol w="2654300"/>
                <a:gridCol w="2652712"/>
                <a:gridCol w="2654300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茶叶名称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市场价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工会专供价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【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福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】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正山红茶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&lt;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银号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&gt;</a:t>
                      </a:r>
                    </a:p>
                  </a:txBody>
                  <a:tcPr marL="0" marR="0" marT="952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280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160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952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【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福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】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正山红茶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&lt;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金号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&gt;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750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350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【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贵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】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古树金芽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&lt;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特品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&gt;</a:t>
                      </a:r>
                    </a:p>
                  </a:txBody>
                  <a:tcPr marL="0" marR="0" marT="28575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765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350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元</a:t>
                      </a: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/</a:t>
                      </a: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中宋" panose="02010600040101010101" charset="-122"/>
                          <a:ea typeface="华文中宋" panose="02010600040101010101" charset="-122"/>
                          <a:cs typeface="华文中宋" panose="02010600040101010101" charset="-122"/>
                        </a:rPr>
                        <a:t>斤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  <a:cs typeface="华文中宋" panose="02010600040101010101" charset="-122"/>
                      </a:endParaRPr>
                    </a:p>
                  </a:txBody>
                  <a:tcPr marL="0" marR="0" marT="28575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4EA"/>
                    </a:solidFill>
                  </a:tcPr>
                </a:tc>
              </a:tr>
            </a:tbl>
          </a:graphicData>
        </a:graphic>
      </p:graphicFrame>
      <p:sp>
        <p:nvSpPr>
          <p:cNvPr id="15388" name="object 9"/>
          <p:cNvSpPr>
            <a:spLocks noChangeArrowheads="1"/>
          </p:cNvSpPr>
          <p:nvPr/>
        </p:nvSpPr>
        <p:spPr bwMode="auto">
          <a:xfrm>
            <a:off x="401638" y="4117975"/>
            <a:ext cx="2287587" cy="242728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5389" name="object 10"/>
          <p:cNvSpPr txBox="1">
            <a:spLocks noChangeArrowheads="1"/>
          </p:cNvSpPr>
          <p:nvPr/>
        </p:nvSpPr>
        <p:spPr bwMode="auto">
          <a:xfrm>
            <a:off x="733425" y="3768725"/>
            <a:ext cx="1625600" cy="30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622322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正山红茶</a:t>
            </a:r>
            <a:r>
              <a:rPr lang="zh-CN" altLang="zh-CN" b="1">
                <a:solidFill>
                  <a:srgbClr val="622322"/>
                </a:solidFill>
                <a:latin typeface="Calibri" panose="020F0502020204030204" pitchFamily="34" charset="0"/>
              </a:rPr>
              <a:t>&lt;</a:t>
            </a:r>
            <a:r>
              <a:rPr lang="zh-CN" altLang="en-US" b="1">
                <a:solidFill>
                  <a:srgbClr val="622322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金号</a:t>
            </a:r>
            <a:r>
              <a:rPr lang="zh-CN" altLang="zh-CN" b="1">
                <a:solidFill>
                  <a:srgbClr val="622322"/>
                </a:solidFill>
                <a:latin typeface="Calibri" panose="020F0502020204030204" pitchFamily="34" charset="0"/>
              </a:rPr>
              <a:t>&gt;</a:t>
            </a: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5390" name="object 11"/>
          <p:cNvSpPr>
            <a:spLocks noChangeArrowheads="1"/>
          </p:cNvSpPr>
          <p:nvPr/>
        </p:nvSpPr>
        <p:spPr bwMode="auto">
          <a:xfrm>
            <a:off x="4383088" y="4117975"/>
            <a:ext cx="2287587" cy="242728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5391" name="object 12"/>
          <p:cNvSpPr txBox="1">
            <a:spLocks noChangeArrowheads="1"/>
          </p:cNvSpPr>
          <p:nvPr/>
        </p:nvSpPr>
        <p:spPr bwMode="auto">
          <a:xfrm>
            <a:off x="4713288" y="3805238"/>
            <a:ext cx="1625600" cy="29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622322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正山红茶</a:t>
            </a:r>
            <a:r>
              <a:rPr lang="zh-CN" altLang="zh-CN" b="1">
                <a:solidFill>
                  <a:srgbClr val="622322"/>
                </a:solidFill>
                <a:latin typeface="Calibri" panose="020F0502020204030204" pitchFamily="34" charset="0"/>
              </a:rPr>
              <a:t>&lt;</a:t>
            </a:r>
            <a:r>
              <a:rPr lang="zh-CN" altLang="en-US" b="1">
                <a:solidFill>
                  <a:srgbClr val="622322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银号</a:t>
            </a:r>
            <a:r>
              <a:rPr lang="zh-CN" altLang="zh-CN" b="1">
                <a:solidFill>
                  <a:srgbClr val="622322"/>
                </a:solidFill>
                <a:latin typeface="Calibri" panose="020F0502020204030204" pitchFamily="34" charset="0"/>
              </a:rPr>
              <a:t>&gt;</a:t>
            </a: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5392" name="object 13"/>
          <p:cNvSpPr>
            <a:spLocks noChangeArrowheads="1"/>
          </p:cNvSpPr>
          <p:nvPr/>
        </p:nvSpPr>
        <p:spPr bwMode="auto">
          <a:xfrm>
            <a:off x="8362950" y="4117975"/>
            <a:ext cx="2286000" cy="2427288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0" tIns="0" rIns="0" bIns="0"/>
          <a:lstStyle/>
          <a:p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5393" name="object 14"/>
          <p:cNvSpPr txBox="1">
            <a:spLocks noChangeArrowheads="1"/>
          </p:cNvSpPr>
          <p:nvPr/>
        </p:nvSpPr>
        <p:spPr bwMode="auto">
          <a:xfrm>
            <a:off x="8694738" y="3805238"/>
            <a:ext cx="1624012" cy="30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12700" rIns="0" bIns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zh-CN" altLang="en-US" b="1">
                <a:solidFill>
                  <a:srgbClr val="622322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古树金芽</a:t>
            </a:r>
            <a:r>
              <a:rPr lang="zh-CN" altLang="zh-CN" b="1">
                <a:solidFill>
                  <a:srgbClr val="622322"/>
                </a:solidFill>
                <a:latin typeface="Calibri" panose="020F0502020204030204" pitchFamily="34" charset="0"/>
              </a:rPr>
              <a:t>&lt;</a:t>
            </a:r>
            <a:r>
              <a:rPr lang="zh-CN" altLang="en-US" b="1">
                <a:solidFill>
                  <a:srgbClr val="622322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特品</a:t>
            </a:r>
            <a:r>
              <a:rPr lang="zh-CN" altLang="zh-CN" b="1">
                <a:solidFill>
                  <a:srgbClr val="622322"/>
                </a:solidFill>
                <a:latin typeface="Calibri" panose="020F0502020204030204" pitchFamily="34" charset="0"/>
              </a:rPr>
              <a:t>&gt;</a:t>
            </a:r>
            <a:endParaRPr lang="zh-CN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56ec187-4572-4d2e-83fa-7b62dabf38a3}"/>
  <p:tag name="TABLE_ENDDRAG_ORIGIN_RECT" val="765*255"/>
  <p:tag name="TABLE_ENDDRAG_RECT" val="41*102*765*25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1953</Words>
  <Application>Microsoft Office PowerPoint</Application>
  <PresentationFormat>自定义</PresentationFormat>
  <Paragraphs>266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Theme</vt:lpstr>
      <vt:lpstr>幻灯片 1</vt:lpstr>
      <vt:lpstr>幻灯片 2</vt:lpstr>
      <vt:lpstr>关于我们</vt:lpstr>
      <vt:lpstr>幻灯片 4</vt:lpstr>
      <vt:lpstr>幻灯片 5</vt:lpstr>
      <vt:lpstr>四、参加活动产品及包装</vt:lpstr>
      <vt:lpstr>醒酒护肝</vt:lpstr>
      <vt:lpstr>清香怡人，芬芳四溢</vt:lpstr>
      <vt:lpstr>暖胃必备</vt:lpstr>
      <vt:lpstr>口感浓厚，花香怡人</vt:lpstr>
      <vt:lpstr>经典好茶</vt:lpstr>
      <vt:lpstr>茶叶中的药王</vt:lpstr>
      <vt:lpstr>降脂排毒</vt:lpstr>
      <vt:lpstr>口感果香、花香岩韵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dell</cp:lastModifiedBy>
  <cp:revision>10</cp:revision>
  <dcterms:created xsi:type="dcterms:W3CDTF">2022-03-24T03:12:00Z</dcterms:created>
  <dcterms:modified xsi:type="dcterms:W3CDTF">2022-03-24T07:00:00Z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2022-03-23T08:00:00Z</vt:filetime>
  </property>
  <property fmtid="{D5CDD505-2E9C-101B-9397-08002B2CF9AE}" pid="3" name="Creator">
    <vt:lpwstr>WPS 演示</vt:lpwstr>
  </property>
  <property fmtid="{D5CDD505-2E9C-101B-9397-08002B2CF9AE}" pid="4" name="LastSaved">
    <vt:filetime>2022-03-24T08:00:00Z</vt:filetime>
  </property>
  <property fmtid="{D5CDD505-2E9C-101B-9397-08002B2CF9AE}" pid="5" name="KSOProductBuildVer">
    <vt:lpwstr>2052-11.1.0.11365</vt:lpwstr>
  </property>
  <property fmtid="{D5CDD505-2E9C-101B-9397-08002B2CF9AE}" pid="6" name="ICV">
    <vt:lpwstr>E515C5DC9F1344CBB91FDFE184206588</vt:lpwstr>
  </property>
</Properties>
</file>